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2"/>
  </p:notesMasterIdLst>
  <p:sldIdLst>
    <p:sldId id="256" r:id="rId2"/>
    <p:sldId id="257" r:id="rId3"/>
    <p:sldId id="258" r:id="rId4"/>
    <p:sldId id="259" r:id="rId5"/>
    <p:sldId id="261" r:id="rId6"/>
    <p:sldId id="262" r:id="rId7"/>
    <p:sldId id="351" r:id="rId8"/>
    <p:sldId id="266" r:id="rId9"/>
    <p:sldId id="347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345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352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53" r:id="rId62"/>
    <p:sldId id="354" r:id="rId63"/>
    <p:sldId id="355" r:id="rId64"/>
    <p:sldId id="356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48" r:id="rId79"/>
    <p:sldId id="344" r:id="rId80"/>
    <p:sldId id="335" r:id="rId81"/>
    <p:sldId id="336" r:id="rId82"/>
    <p:sldId id="337" r:id="rId83"/>
    <p:sldId id="338" r:id="rId84"/>
    <p:sldId id="339" r:id="rId85"/>
    <p:sldId id="340" r:id="rId86"/>
    <p:sldId id="349" r:id="rId87"/>
    <p:sldId id="357" r:id="rId88"/>
    <p:sldId id="341" r:id="rId89"/>
    <p:sldId id="342" r:id="rId90"/>
    <p:sldId id="343" r:id="rId9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pos="270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4" roundtripDataSignature="AMtx7mjhSsqMOvwiBIS3bDV0Eu2tkNE1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BF6"/>
    <a:srgbClr val="36333A"/>
    <a:srgbClr val="37D5E4"/>
    <a:srgbClr val="AACBED"/>
    <a:srgbClr val="D9D9D9"/>
    <a:srgbClr val="007FFF"/>
    <a:srgbClr val="454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4551" autoAdjust="0"/>
  </p:normalViewPr>
  <p:slideViewPr>
    <p:cSldViewPr snapToGrid="0">
      <p:cViewPr varScale="1">
        <p:scale>
          <a:sx n="41" d="100"/>
          <a:sy n="41" d="100"/>
        </p:scale>
        <p:origin x="2226" y="36"/>
      </p:cViewPr>
      <p:guideLst>
        <p:guide orient="horz" pos="1529"/>
        <p:guide pos="27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98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Mulheres de Produto é uma comunidade feita de mulheres para mulheres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Projetos </a:t>
            </a:r>
            <a:r>
              <a:rPr lang="pt-BR" dirty="0" err="1"/>
              <a:t>Medium</a:t>
            </a:r>
            <a:r>
              <a:rPr lang="pt-BR" dirty="0"/>
              <a:t>, Podcast, </a:t>
            </a:r>
            <a:r>
              <a:rPr lang="pt-BR" dirty="0" err="1"/>
              <a:t>Meetups</a:t>
            </a:r>
            <a:endParaRPr lang="pt-BR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1º Evento nacional da comunidade que reuniu +300 mulheres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Aumentar a representatividade de mulheres no mercado, networking e conhecimento</a:t>
            </a:r>
            <a:endParaRPr dirty="0"/>
          </a:p>
        </p:txBody>
      </p:sp>
      <p:sp>
        <p:nvSpPr>
          <p:cNvPr id="143" name="Google Shape;143;p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1ª </a:t>
            </a:r>
            <a:r>
              <a:rPr lang="en-US" dirty="0" err="1"/>
              <a:t>instituição</a:t>
            </a:r>
            <a:r>
              <a:rPr lang="en-US" dirty="0"/>
              <a:t> </a:t>
            </a:r>
            <a:r>
              <a:rPr lang="en-US" dirty="0" err="1"/>
              <a:t>instituição</a:t>
            </a:r>
            <a:r>
              <a:rPr lang="en-US" dirty="0"/>
              <a:t> </a:t>
            </a:r>
            <a:r>
              <a:rPr lang="en-US" dirty="0" err="1"/>
              <a:t>financeira</a:t>
            </a:r>
            <a:r>
              <a:rPr lang="en-US" dirty="0"/>
              <a:t> </a:t>
            </a:r>
            <a:r>
              <a:rPr lang="en-US" dirty="0" err="1"/>
              <a:t>cooperativa</a:t>
            </a:r>
            <a:r>
              <a:rPr lang="en-US" dirty="0"/>
              <a:t> do </a:t>
            </a:r>
            <a:r>
              <a:rPr lang="en-US" dirty="0" err="1"/>
              <a:t>brasil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116 </a:t>
            </a:r>
            <a:r>
              <a:rPr lang="en-US" dirty="0" err="1"/>
              <a:t>cooperativas</a:t>
            </a:r>
            <a:r>
              <a:rPr lang="en-US" dirty="0"/>
              <a:t> com </a:t>
            </a:r>
            <a:r>
              <a:rPr lang="en-US" dirty="0" err="1"/>
              <a:t>autonomia</a:t>
            </a:r>
            <a:r>
              <a:rPr lang="en-US" dirty="0"/>
              <a:t> para definer </a:t>
            </a:r>
            <a:r>
              <a:rPr lang="en-US" dirty="0" err="1"/>
              <a:t>regras</a:t>
            </a:r>
            <a:r>
              <a:rPr lang="en-US" dirty="0"/>
              <a:t> de </a:t>
            </a:r>
            <a:r>
              <a:rPr lang="en-US" dirty="0" err="1"/>
              <a:t>negócio</a:t>
            </a:r>
            <a:r>
              <a:rPr lang="en-US" dirty="0"/>
              <a:t>, </a:t>
            </a:r>
            <a:r>
              <a:rPr lang="en-US" dirty="0" err="1"/>
              <a:t>taxas</a:t>
            </a:r>
            <a:r>
              <a:rPr lang="en-US" dirty="0"/>
              <a:t> e </a:t>
            </a:r>
            <a:r>
              <a:rPr lang="en-US" dirty="0" err="1"/>
              <a:t>direcionar</a:t>
            </a:r>
            <a:r>
              <a:rPr lang="en-US" dirty="0"/>
              <a:t> o </a:t>
            </a:r>
            <a:r>
              <a:rPr lang="en-US" dirty="0" err="1"/>
              <a:t>desenvolvimento</a:t>
            </a:r>
            <a:r>
              <a:rPr lang="en-US" dirty="0"/>
              <a:t> local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Forte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cidades</a:t>
            </a:r>
            <a:r>
              <a:rPr lang="en-US" dirty="0"/>
              <a:t> do interior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Foco</a:t>
            </a:r>
            <a:r>
              <a:rPr lang="en-US" dirty="0"/>
              <a:t> no </a:t>
            </a:r>
            <a:r>
              <a:rPr lang="en-US" dirty="0" err="1"/>
              <a:t>relacionamento</a:t>
            </a:r>
            <a:endParaRPr dirty="0"/>
          </a:p>
        </p:txBody>
      </p:sp>
      <p:sp>
        <p:nvSpPr>
          <p:cNvPr id="155" name="Google Shape;155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pt-BR" dirty="0"/>
              <a:t>O nível de complexidade de mudar uma empresa que iniciou nessa época é muito alto.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pt-BR" dirty="0"/>
              <a:t>Processos, cultura, sistemas que precisam ser transformados!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Estamos vivendo uma transformação cultural, onde a tecnologia é o meio para fazermos o que precisamos. </a:t>
            </a:r>
            <a:endParaRPr dirty="0"/>
          </a:p>
        </p:txBody>
      </p:sp>
      <p:sp>
        <p:nvSpPr>
          <p:cNvPr id="219" name="Google Shape;219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15577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mportante</a:t>
            </a:r>
            <a:r>
              <a:rPr lang="en-US" dirty="0"/>
              <a:t> se preparer e </a:t>
            </a:r>
            <a:r>
              <a:rPr lang="en-US" dirty="0" err="1"/>
              <a:t>adaptar</a:t>
            </a:r>
            <a:r>
              <a:rPr lang="en-US" dirty="0"/>
              <a:t> de </a:t>
            </a:r>
            <a:r>
              <a:rPr lang="en-US" dirty="0" err="1"/>
              <a:t>acordo</a:t>
            </a:r>
            <a:r>
              <a:rPr lang="en-US" dirty="0"/>
              <a:t> com a </a:t>
            </a:r>
            <a:r>
              <a:rPr lang="en-US" dirty="0" err="1"/>
              <a:t>realidade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A </a:t>
            </a:r>
            <a:r>
              <a:rPr lang="en-US" dirty="0" err="1"/>
              <a:t>única</a:t>
            </a:r>
            <a:r>
              <a:rPr lang="en-US" dirty="0"/>
              <a:t> </a:t>
            </a:r>
            <a:r>
              <a:rPr lang="en-US" dirty="0" err="1"/>
              <a:t>certeza</a:t>
            </a:r>
            <a:r>
              <a:rPr lang="en-US" dirty="0"/>
              <a:t> que 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é que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diferente</a:t>
            </a:r>
            <a:r>
              <a:rPr lang="en-US" dirty="0"/>
              <a:t> do que 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planejou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0" name="Google Shape;230;p1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Importante</a:t>
            </a:r>
            <a:r>
              <a:rPr lang="en-US" dirty="0"/>
              <a:t> se </a:t>
            </a:r>
            <a:r>
              <a:rPr lang="en-US" dirty="0" err="1"/>
              <a:t>preparar</a:t>
            </a:r>
            <a:r>
              <a:rPr lang="en-US" dirty="0"/>
              <a:t> e </a:t>
            </a:r>
            <a:r>
              <a:rPr lang="en-US" dirty="0" err="1"/>
              <a:t>adaptar</a:t>
            </a:r>
            <a:r>
              <a:rPr lang="en-US" dirty="0"/>
              <a:t> de </a:t>
            </a:r>
            <a:r>
              <a:rPr lang="en-US" dirty="0" err="1"/>
              <a:t>acordo</a:t>
            </a:r>
            <a:r>
              <a:rPr lang="en-US" dirty="0"/>
              <a:t> com a </a:t>
            </a:r>
            <a:r>
              <a:rPr lang="en-US" dirty="0" err="1"/>
              <a:t>realidade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A </a:t>
            </a:r>
            <a:r>
              <a:rPr lang="en-US" dirty="0" err="1"/>
              <a:t>única</a:t>
            </a:r>
            <a:r>
              <a:rPr lang="en-US" dirty="0"/>
              <a:t> </a:t>
            </a:r>
            <a:r>
              <a:rPr lang="en-US" dirty="0" err="1"/>
              <a:t>certeza</a:t>
            </a:r>
            <a:r>
              <a:rPr lang="en-US" dirty="0"/>
              <a:t> que 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é que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diferente</a:t>
            </a:r>
            <a:r>
              <a:rPr lang="en-US" dirty="0"/>
              <a:t> do que 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planejou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0" name="Google Shape;230;p1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4672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3877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2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32" name="Google Shape;432;p2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0" name="Google Shape;44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0" name="Google Shape;45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9" name="Google Shape;45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0" name="Google Shape;47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Trazer o porque de adaptar a metodologia.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Foco em fazer um protótipo de alta fidelidade.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Redução de escopo para conseguir </a:t>
            </a:r>
            <a:r>
              <a:rPr lang="pt-BR" dirty="0" err="1"/>
              <a:t>prototipar</a:t>
            </a:r>
            <a:r>
              <a:rPr lang="pt-BR" dirty="0"/>
              <a:t> e testar</a:t>
            </a:r>
          </a:p>
        </p:txBody>
      </p:sp>
      <p:sp>
        <p:nvSpPr>
          <p:cNvPr id="482" name="Google Shape;4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5662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Trazer o porque de adaptar a metodologia.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Foco em fazer um protótipo de alta fidelidade.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Redução de escopo para conseguir </a:t>
            </a:r>
            <a:r>
              <a:rPr lang="pt-BR" dirty="0" err="1"/>
              <a:t>prototipar</a:t>
            </a:r>
            <a:r>
              <a:rPr lang="pt-BR" dirty="0"/>
              <a:t> e testar</a:t>
            </a:r>
          </a:p>
        </p:txBody>
      </p:sp>
      <p:sp>
        <p:nvSpPr>
          <p:cNvPr id="482" name="Google Shape;4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7" name="Google Shape;49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1" name="Google Shape;5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3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32" name="Google Shape;532;p3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3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)</a:t>
            </a:r>
            <a:endParaRPr dirty="0"/>
          </a:p>
        </p:txBody>
      </p:sp>
      <p:sp>
        <p:nvSpPr>
          <p:cNvPr id="545" name="Google Shape;545;p3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3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66" name="Google Shape;566;p3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7" name="Google Shape;587;p3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p3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trabalhar junto, mas separado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foco e tangilibilizar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adaptar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não preciso saber o by the book/conceitos? sim, adaptar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--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explicar a ideia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compartilhar com o grupo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não é preciosismo (mas, o facilitador deve ter uma percepção dos limites/linha tênue)</a:t>
            </a:r>
            <a:endParaRPr/>
          </a:p>
        </p:txBody>
      </p:sp>
      <p:sp>
        <p:nvSpPr>
          <p:cNvPr id="608" name="Google Shape;608;p3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4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4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8" name="Google Shape;628;p4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29" name="Google Shape;629;p4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4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8" name="Google Shape;63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4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4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4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51" name="Google Shape;651;p4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4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1" name="Google Shape;67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0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86" name="Google Shape;68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5" name="Google Shape;69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11" name="Google Shape;71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1" name="Google Shape;73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5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7" name="Google Shape;73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5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5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5" name="Google Shape;755;p5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Dicas</a:t>
            </a:r>
            <a:r>
              <a:rPr lang="en-US" dirty="0"/>
              <a:t>: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 err="1"/>
              <a:t>Perfis</a:t>
            </a:r>
            <a:r>
              <a:rPr lang="en-US" dirty="0"/>
              <a:t> </a:t>
            </a:r>
            <a:r>
              <a:rPr lang="en-US" dirty="0" err="1"/>
              <a:t>diversos</a:t>
            </a:r>
            <a:r>
              <a:rPr lang="en-US" dirty="0"/>
              <a:t> para </a:t>
            </a:r>
            <a:r>
              <a:rPr lang="en-US" dirty="0" err="1"/>
              <a:t>entrevistar</a:t>
            </a: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 err="1"/>
              <a:t>Deixe</a:t>
            </a:r>
            <a:r>
              <a:rPr lang="en-US" dirty="0"/>
              <a:t> a </a:t>
            </a:r>
            <a:r>
              <a:rPr lang="en-US" dirty="0" err="1"/>
              <a:t>pessoa</a:t>
            </a:r>
            <a:r>
              <a:rPr lang="en-US" dirty="0"/>
              <a:t> </a:t>
            </a:r>
            <a:r>
              <a:rPr lang="en-US" dirty="0" err="1"/>
              <a:t>confortável</a:t>
            </a:r>
            <a:r>
              <a:rPr lang="en-US" dirty="0"/>
              <a:t> para </a:t>
            </a:r>
            <a:r>
              <a:rPr lang="en-US" dirty="0" err="1"/>
              <a:t>falar</a:t>
            </a: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 err="1"/>
              <a:t>Saiba</a:t>
            </a:r>
            <a:r>
              <a:rPr lang="en-US" dirty="0"/>
              <a:t> </a:t>
            </a:r>
            <a:r>
              <a:rPr lang="en-US" dirty="0" err="1"/>
              <a:t>captar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insights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fala</a:t>
            </a:r>
            <a:r>
              <a:rPr lang="en-US" dirty="0"/>
              <a:t> do </a:t>
            </a:r>
            <a:r>
              <a:rPr lang="en-US" dirty="0" err="1"/>
              <a:t>entrevistado</a:t>
            </a: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/>
              <a:t>Analise as </a:t>
            </a:r>
            <a:r>
              <a:rPr lang="en-US" dirty="0" err="1"/>
              <a:t>entrevistas</a:t>
            </a:r>
            <a:r>
              <a:rPr lang="en-US" dirty="0"/>
              <a:t> e com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planeje</a:t>
            </a:r>
            <a:r>
              <a:rPr lang="en-US" dirty="0"/>
              <a:t> as </a:t>
            </a:r>
            <a:r>
              <a:rPr lang="en-US" dirty="0" err="1"/>
              <a:t>possiveis</a:t>
            </a:r>
            <a:r>
              <a:rPr lang="en-US" dirty="0"/>
              <a:t> </a:t>
            </a:r>
            <a:r>
              <a:rPr lang="en-US" dirty="0" err="1"/>
              <a:t>mudanças</a:t>
            </a:r>
            <a:r>
              <a:rPr lang="en-US" dirty="0"/>
              <a:t> que o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produto</a:t>
            </a:r>
            <a:r>
              <a:rPr lang="en-US" dirty="0"/>
              <a:t> </a:t>
            </a:r>
            <a:r>
              <a:rPr lang="en-US" dirty="0" err="1"/>
              <a:t>irá</a:t>
            </a:r>
            <a:r>
              <a:rPr lang="en-US" dirty="0"/>
              <a:t> </a:t>
            </a:r>
            <a:r>
              <a:rPr lang="en-US" dirty="0" err="1"/>
              <a:t>sofrer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756" name="Google Shape;756;p5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5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5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8" name="Google Shape;76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5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5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5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Dicas</a:t>
            </a:r>
            <a:r>
              <a:rPr lang="en-US" dirty="0"/>
              <a:t>: 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induza</a:t>
            </a:r>
            <a:r>
              <a:rPr lang="en-US" dirty="0"/>
              <a:t> o </a:t>
            </a:r>
            <a:r>
              <a:rPr lang="en-US" dirty="0" err="1"/>
              <a:t>usuário</a:t>
            </a:r>
            <a:r>
              <a:rPr lang="en-US" dirty="0"/>
              <a:t>, as </a:t>
            </a:r>
            <a:r>
              <a:rPr lang="en-US" dirty="0" err="1"/>
              <a:t>vezes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ficar</a:t>
            </a:r>
            <a:r>
              <a:rPr lang="en-US" dirty="0"/>
              <a:t> </a:t>
            </a:r>
            <a:r>
              <a:rPr lang="en-US" dirty="0" err="1"/>
              <a:t>perdido</a:t>
            </a:r>
            <a:r>
              <a:rPr lang="en-US" dirty="0"/>
              <a:t> </a:t>
            </a:r>
            <a:r>
              <a:rPr lang="en-US" dirty="0" err="1"/>
              <a:t>mesmo</a:t>
            </a:r>
            <a:r>
              <a:rPr lang="en-US" dirty="0"/>
              <a:t>, </a:t>
            </a:r>
            <a:r>
              <a:rPr lang="en-US" dirty="0" err="1"/>
              <a:t>deixe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experimentar</a:t>
            </a:r>
            <a:r>
              <a:rPr lang="en-US" dirty="0"/>
              <a:t>, mas </a:t>
            </a:r>
            <a:r>
              <a:rPr lang="en-US" dirty="0" err="1"/>
              <a:t>forneça</a:t>
            </a:r>
            <a:r>
              <a:rPr lang="en-US" dirty="0"/>
              <a:t> um </a:t>
            </a:r>
            <a:r>
              <a:rPr lang="en-US" dirty="0" err="1"/>
              <a:t>objetivo</a:t>
            </a:r>
            <a:r>
              <a:rPr lang="en-US" dirty="0"/>
              <a:t> </a:t>
            </a:r>
            <a:r>
              <a:rPr lang="en-US" dirty="0" err="1"/>
              <a:t>claro</a:t>
            </a:r>
            <a:r>
              <a:rPr lang="en-US" dirty="0"/>
              <a:t> no </a:t>
            </a:r>
            <a:r>
              <a:rPr lang="en-US" dirty="0" err="1"/>
              <a:t>desafio</a:t>
            </a: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 dirty="0"/>
              <a:t>O video </a:t>
            </a:r>
            <a:r>
              <a:rPr lang="en-US" dirty="0" err="1"/>
              <a:t>ajudou</a:t>
            </a:r>
            <a:r>
              <a:rPr lang="en-US" dirty="0"/>
              <a:t> a </a:t>
            </a:r>
            <a:r>
              <a:rPr lang="en-US" dirty="0" err="1"/>
              <a:t>analisar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caminhos</a:t>
            </a:r>
            <a:r>
              <a:rPr lang="en-US" dirty="0"/>
              <a:t> que o </a:t>
            </a:r>
            <a:r>
              <a:rPr lang="en-US" dirty="0" err="1"/>
              <a:t>usuário</a:t>
            </a:r>
            <a:r>
              <a:rPr lang="en-US" dirty="0"/>
              <a:t> </a:t>
            </a:r>
            <a:r>
              <a:rPr lang="en-US" dirty="0" err="1"/>
              <a:t>estava</a:t>
            </a:r>
            <a:r>
              <a:rPr lang="en-US" dirty="0"/>
              <a:t> </a:t>
            </a:r>
            <a:r>
              <a:rPr lang="en-US" dirty="0" err="1"/>
              <a:t>escolhendo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787" name="Google Shape;787;p5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5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5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9" name="Google Shape;79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5" name="Google Shape;81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 err="1"/>
              <a:t>Card</a:t>
            </a:r>
            <a:r>
              <a:rPr lang="pt-BR" dirty="0"/>
              <a:t> </a:t>
            </a:r>
            <a:r>
              <a:rPr lang="pt-BR" dirty="0" err="1"/>
              <a:t>sorting</a:t>
            </a:r>
            <a:r>
              <a:rPr lang="pt-BR" dirty="0"/>
              <a:t> normalmente é utilizado para agrupar e priorizar funcionalidades</a:t>
            </a:r>
            <a:endParaRPr dirty="0"/>
          </a:p>
        </p:txBody>
      </p:sp>
      <p:sp>
        <p:nvSpPr>
          <p:cNvPr id="824" name="Google Shape;82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1" name="Google Shape;84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6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Necessário adaptar-se ao contexto e identificar novas oportunidades para atingir o objetivo.</a:t>
            </a:r>
            <a:endParaRPr dirty="0"/>
          </a:p>
        </p:txBody>
      </p:sp>
      <p:sp>
        <p:nvSpPr>
          <p:cNvPr id="861" name="Google Shape;86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6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8" name="Google Shape;87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6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6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6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7" name="Google Shape;887;p6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88" name="Google Shape;888;p6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6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Pré-requisitos para o refinamento</a:t>
            </a:r>
            <a:endParaRPr dirty="0"/>
          </a:p>
        </p:txBody>
      </p:sp>
      <p:sp>
        <p:nvSpPr>
          <p:cNvPr id="896" name="Google Shape;89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61804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Pré-requisitos para o refinamento</a:t>
            </a:r>
            <a:endParaRPr dirty="0"/>
          </a:p>
        </p:txBody>
      </p:sp>
      <p:sp>
        <p:nvSpPr>
          <p:cNvPr id="896" name="Google Shape;89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8369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Pré-requisitos para o refinamento</a:t>
            </a:r>
            <a:endParaRPr dirty="0"/>
          </a:p>
        </p:txBody>
      </p:sp>
      <p:sp>
        <p:nvSpPr>
          <p:cNvPr id="896" name="Google Shape;89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26432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Pré-requisitos para o refinamento</a:t>
            </a:r>
            <a:endParaRPr dirty="0"/>
          </a:p>
        </p:txBody>
      </p:sp>
      <p:sp>
        <p:nvSpPr>
          <p:cNvPr id="896" name="Google Shape;89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980641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6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8" name="Google Shape;978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6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7" name="Google Shape;987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7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Pequenas entregar evolutivas do produto</a:t>
            </a:r>
            <a:endParaRPr dirty="0"/>
          </a:p>
        </p:txBody>
      </p:sp>
      <p:sp>
        <p:nvSpPr>
          <p:cNvPr id="1003" name="Google Shape;1003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7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0" name="Google Shape;101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7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7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7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9" name="Google Shape;1019;p7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Produto</a:t>
            </a:r>
            <a:r>
              <a:rPr lang="en-US" dirty="0"/>
              <a:t> </a:t>
            </a:r>
            <a:r>
              <a:rPr lang="en-US" dirty="0" err="1"/>
              <a:t>construído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criação</a:t>
            </a:r>
            <a:r>
              <a:rPr lang="en-US" dirty="0"/>
              <a:t> para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escalável</a:t>
            </a:r>
            <a:r>
              <a:rPr lang="en-US" dirty="0"/>
              <a:t> e </a:t>
            </a:r>
            <a:r>
              <a:rPr lang="en-US" dirty="0" err="1"/>
              <a:t>suportar</a:t>
            </a:r>
            <a:r>
              <a:rPr lang="en-US" dirty="0"/>
              <a:t> </a:t>
            </a:r>
            <a:r>
              <a:rPr lang="en-US" dirty="0" err="1"/>
              <a:t>diversos</a:t>
            </a:r>
            <a:r>
              <a:rPr lang="en-US" dirty="0"/>
              <a:t> </a:t>
            </a:r>
            <a:r>
              <a:rPr lang="en-US" dirty="0" err="1"/>
              <a:t>produtos</a:t>
            </a:r>
            <a:endParaRPr dirty="0"/>
          </a:p>
        </p:txBody>
      </p:sp>
      <p:sp>
        <p:nvSpPr>
          <p:cNvPr id="1020" name="Google Shape;1020;p7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7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7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3" name="Google Shape;1033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7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7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7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3" name="Google Shape;1043;p7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600" dirty="0"/>
          </a:p>
        </p:txBody>
      </p:sp>
      <p:sp>
        <p:nvSpPr>
          <p:cNvPr id="1044" name="Google Shape;1044;p7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7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7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7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7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7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5" name="Google Shape;1055;p7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7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7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7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7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6" name="Google Shape;1066;p7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7" name="Google Shape;1067;p7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7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7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7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7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8" name="Google Shape;1088;p7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89" name="Google Shape;1089;p7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7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7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p7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7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1" name="Google Shape;1111;p7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12" name="Google Shape;1112;p7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7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7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7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7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5" name="Google Shape;1135;p7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36" name="Google Shape;1136;p7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7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8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8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8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9" name="Google Shape;1159;p8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60" name="Google Shape;1160;p8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8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92738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8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8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8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4" name="Google Shape;1184;p8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85" name="Google Shape;1185;p8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8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8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8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8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5" name="Google Shape;1195;p8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96" name="Google Shape;1196;p8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8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8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8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8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9" name="Google Shape;1209;p8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10" name="Google Shape;1210;p8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8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8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8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8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3" name="Google Shape;1223;p8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4" name="Google Shape;1224;p8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8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8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8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8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7" name="Google Shape;1237;p8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38" name="Google Shape;1238;p8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8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8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8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8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1" name="Google Shape;1251;p8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2" name="Google Shape;1252;p8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8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8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8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8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1" name="Google Shape;1251;p8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“Trying to do it all and expecting it all can be done exactly right is a recipe for disappointment. Perfection is the enemy.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 err="1"/>
              <a:t>Sheryl</a:t>
            </a:r>
            <a:r>
              <a:rPr lang="pt-BR" dirty="0"/>
              <a:t> </a:t>
            </a:r>
            <a:r>
              <a:rPr lang="pt-BR" dirty="0" err="1"/>
              <a:t>Sandberg</a:t>
            </a:r>
            <a:r>
              <a:rPr lang="pt-BR" dirty="0"/>
              <a:t> (COO – Facebook)</a:t>
            </a:r>
          </a:p>
        </p:txBody>
      </p:sp>
      <p:sp>
        <p:nvSpPr>
          <p:cNvPr id="1252" name="Google Shape;1252;p8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8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95567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8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8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5" name="Google Shape;1265;p8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6" name="Google Shape;1266;p8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8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8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8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8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2" name="Google Shape;1282;p8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3" name="Google Shape;1283;p8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8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8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10.05.2019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8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4" name="Google Shape;1304;p8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5" name="Google Shape;1305;p8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8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1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1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1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2"/>
          <p:cNvSpPr txBox="1">
            <a:spLocks noGrp="1"/>
          </p:cNvSpPr>
          <p:nvPr>
            <p:ph type="ctrTitle"/>
          </p:nvPr>
        </p:nvSpPr>
        <p:spPr>
          <a:xfrm>
            <a:off x="642938" y="1497963"/>
            <a:ext cx="7286625" cy="1033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2"/>
          <p:cNvSpPr txBox="1">
            <a:spLocks noGrp="1"/>
          </p:cNvSpPr>
          <p:nvPr>
            <p:ph type="subTitle" idx="1"/>
          </p:nvPr>
        </p:nvSpPr>
        <p:spPr>
          <a:xfrm>
            <a:off x="1285875" y="2732484"/>
            <a:ext cx="6000750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92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2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2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3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3"/>
          <p:cNvSpPr txBox="1">
            <a:spLocks noGrp="1"/>
          </p:cNvSpPr>
          <p:nvPr>
            <p:ph type="body" idx="1"/>
          </p:nvPr>
        </p:nvSpPr>
        <p:spPr>
          <a:xfrm>
            <a:off x="428625" y="1125142"/>
            <a:ext cx="7715250" cy="318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42883" lvl="1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64324" lvl="2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85765" lvl="3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607206" lvl="4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928648" lvl="5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250089" lvl="6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571531" lvl="7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892972" lvl="8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3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3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3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4"/>
          <p:cNvSpPr txBox="1">
            <a:spLocks noGrp="1"/>
          </p:cNvSpPr>
          <p:nvPr>
            <p:ph type="title"/>
          </p:nvPr>
        </p:nvSpPr>
        <p:spPr>
          <a:xfrm>
            <a:off x="677168" y="3098610"/>
            <a:ext cx="7286625" cy="95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812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4"/>
          <p:cNvSpPr txBox="1">
            <a:spLocks noGrp="1"/>
          </p:cNvSpPr>
          <p:nvPr>
            <p:ph type="body" idx="1"/>
          </p:nvPr>
        </p:nvSpPr>
        <p:spPr>
          <a:xfrm>
            <a:off x="677168" y="2043791"/>
            <a:ext cx="7286625" cy="105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21442" lvl="0" indent="-16072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406">
                <a:solidFill>
                  <a:srgbClr val="888888"/>
                </a:solidFill>
              </a:defRPr>
            </a:lvl1pPr>
            <a:lvl2pPr marL="642883" lvl="1" indent="-160720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266">
                <a:solidFill>
                  <a:srgbClr val="888888"/>
                </a:solidFill>
              </a:defRPr>
            </a:lvl2pPr>
            <a:lvl3pPr marL="964324" lvl="2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125">
                <a:solidFill>
                  <a:srgbClr val="888888"/>
                </a:solidFill>
              </a:defRPr>
            </a:lvl3pPr>
            <a:lvl4pPr marL="1285765" lvl="3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4pPr>
            <a:lvl5pPr marL="1607206" lvl="4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5pPr>
            <a:lvl6pPr marL="1928648" lvl="5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6pPr>
            <a:lvl7pPr marL="2250089" lvl="6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7pPr>
            <a:lvl8pPr marL="2571531" lvl="7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8pPr>
            <a:lvl9pPr marL="2892972" lvl="8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8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94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4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4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5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5"/>
          <p:cNvSpPr txBox="1">
            <a:spLocks noGrp="1"/>
          </p:cNvSpPr>
          <p:nvPr>
            <p:ph type="body" idx="1"/>
          </p:nvPr>
        </p:nvSpPr>
        <p:spPr>
          <a:xfrm>
            <a:off x="428625" y="1125142"/>
            <a:ext cx="3786188" cy="318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85726" algn="l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969"/>
            </a:lvl1pPr>
            <a:lvl2pPr marL="642883" lvl="1" indent="-267868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87"/>
            </a:lvl2pPr>
            <a:lvl3pPr marL="964324" lvl="2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3pPr>
            <a:lvl4pPr marL="1285765" lvl="3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66"/>
            </a:lvl4pPr>
            <a:lvl5pPr marL="1607206" lvl="4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66"/>
            </a:lvl5pPr>
            <a:lvl6pPr marL="1928648" lvl="5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6pPr>
            <a:lvl7pPr marL="2250089" lvl="6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7pPr>
            <a:lvl8pPr marL="2571531" lvl="7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8pPr>
            <a:lvl9pPr marL="2892972" lvl="8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9pPr>
          </a:lstStyle>
          <a:p>
            <a:endParaRPr/>
          </a:p>
        </p:txBody>
      </p:sp>
      <p:sp>
        <p:nvSpPr>
          <p:cNvPr id="42" name="Google Shape;42;p95"/>
          <p:cNvSpPr txBox="1">
            <a:spLocks noGrp="1"/>
          </p:cNvSpPr>
          <p:nvPr>
            <p:ph type="body" idx="2"/>
          </p:nvPr>
        </p:nvSpPr>
        <p:spPr>
          <a:xfrm>
            <a:off x="4357687" y="1125142"/>
            <a:ext cx="3786188" cy="318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85726" algn="l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969"/>
            </a:lvl1pPr>
            <a:lvl2pPr marL="642883" lvl="1" indent="-267868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87"/>
            </a:lvl2pPr>
            <a:lvl3pPr marL="964324" lvl="2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3pPr>
            <a:lvl4pPr marL="1285765" lvl="3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66"/>
            </a:lvl4pPr>
            <a:lvl5pPr marL="1607206" lvl="4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66"/>
            </a:lvl5pPr>
            <a:lvl6pPr marL="1928648" lvl="5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6pPr>
            <a:lvl7pPr marL="2250089" lvl="6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7pPr>
            <a:lvl8pPr marL="2571531" lvl="7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8pPr>
            <a:lvl9pPr marL="2892972" lvl="8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9pPr>
          </a:lstStyle>
          <a:p>
            <a:endParaRPr/>
          </a:p>
        </p:txBody>
      </p:sp>
      <p:sp>
        <p:nvSpPr>
          <p:cNvPr id="43" name="Google Shape;43;p95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5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5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6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6"/>
          <p:cNvSpPr txBox="1">
            <a:spLocks noGrp="1"/>
          </p:cNvSpPr>
          <p:nvPr>
            <p:ph type="body" idx="1"/>
          </p:nvPr>
        </p:nvSpPr>
        <p:spPr>
          <a:xfrm>
            <a:off x="428625" y="1079376"/>
            <a:ext cx="3787676" cy="449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21442" lvl="0" indent="-160720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87" b="1"/>
            </a:lvl1pPr>
            <a:lvl2pPr marL="642883" lvl="1" indent="-16072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406" b="1"/>
            </a:lvl2pPr>
            <a:lvl3pPr marL="964324" lvl="2" indent="-160720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66" b="1"/>
            </a:lvl3pPr>
            <a:lvl4pPr marL="1285765" lvl="3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4pPr>
            <a:lvl5pPr marL="1607206" lvl="4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5pPr>
            <a:lvl6pPr marL="1928648" lvl="5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6pPr>
            <a:lvl7pPr marL="2250089" lvl="6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7pPr>
            <a:lvl8pPr marL="2571531" lvl="7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8pPr>
            <a:lvl9pPr marL="2892972" lvl="8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9pPr>
          </a:lstStyle>
          <a:p>
            <a:endParaRPr/>
          </a:p>
        </p:txBody>
      </p:sp>
      <p:sp>
        <p:nvSpPr>
          <p:cNvPr id="49" name="Google Shape;49;p96"/>
          <p:cNvSpPr txBox="1">
            <a:spLocks noGrp="1"/>
          </p:cNvSpPr>
          <p:nvPr>
            <p:ph type="body" idx="2"/>
          </p:nvPr>
        </p:nvSpPr>
        <p:spPr>
          <a:xfrm>
            <a:off x="428625" y="1529209"/>
            <a:ext cx="3787676" cy="2778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67868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87"/>
            </a:lvl1pPr>
            <a:lvl2pPr marL="642883" lvl="1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406"/>
            </a:lvl2pPr>
            <a:lvl3pPr marL="964324" lvl="2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3pPr>
            <a:lvl4pPr marL="1285765" lvl="3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125"/>
            </a:lvl4pPr>
            <a:lvl5pPr marL="1607206" lvl="4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125"/>
            </a:lvl5pPr>
            <a:lvl6pPr marL="1928648" lvl="5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6pPr>
            <a:lvl7pPr marL="2250089" lvl="6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7pPr>
            <a:lvl8pPr marL="2571531" lvl="7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8pPr>
            <a:lvl9pPr marL="2892972" lvl="8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9pPr>
          </a:lstStyle>
          <a:p>
            <a:endParaRPr/>
          </a:p>
        </p:txBody>
      </p:sp>
      <p:sp>
        <p:nvSpPr>
          <p:cNvPr id="50" name="Google Shape;50;p96"/>
          <p:cNvSpPr txBox="1">
            <a:spLocks noGrp="1"/>
          </p:cNvSpPr>
          <p:nvPr>
            <p:ph type="body" idx="3"/>
          </p:nvPr>
        </p:nvSpPr>
        <p:spPr>
          <a:xfrm>
            <a:off x="4354716" y="1079376"/>
            <a:ext cx="3789164" cy="449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21442" lvl="0" indent="-160720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87" b="1"/>
            </a:lvl1pPr>
            <a:lvl2pPr marL="642883" lvl="1" indent="-16072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406" b="1"/>
            </a:lvl2pPr>
            <a:lvl3pPr marL="964324" lvl="2" indent="-160720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66" b="1"/>
            </a:lvl3pPr>
            <a:lvl4pPr marL="1285765" lvl="3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4pPr>
            <a:lvl5pPr marL="1607206" lvl="4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5pPr>
            <a:lvl6pPr marL="1928648" lvl="5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6pPr>
            <a:lvl7pPr marL="2250089" lvl="6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7pPr>
            <a:lvl8pPr marL="2571531" lvl="7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8pPr>
            <a:lvl9pPr marL="2892972" lvl="8" indent="-16072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125" b="1"/>
            </a:lvl9pPr>
          </a:lstStyle>
          <a:p>
            <a:endParaRPr/>
          </a:p>
        </p:txBody>
      </p:sp>
      <p:sp>
        <p:nvSpPr>
          <p:cNvPr id="51" name="Google Shape;51;p96"/>
          <p:cNvSpPr txBox="1">
            <a:spLocks noGrp="1"/>
          </p:cNvSpPr>
          <p:nvPr>
            <p:ph type="body" idx="4"/>
          </p:nvPr>
        </p:nvSpPr>
        <p:spPr>
          <a:xfrm>
            <a:off x="4354716" y="1529209"/>
            <a:ext cx="3789164" cy="2778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67868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87"/>
            </a:lvl1pPr>
            <a:lvl2pPr marL="642883" lvl="1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406"/>
            </a:lvl2pPr>
            <a:lvl3pPr marL="964324" lvl="2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66"/>
            </a:lvl3pPr>
            <a:lvl4pPr marL="1285765" lvl="3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125"/>
            </a:lvl4pPr>
            <a:lvl5pPr marL="1607206" lvl="4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125"/>
            </a:lvl5pPr>
            <a:lvl6pPr marL="1928648" lvl="5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6pPr>
            <a:lvl7pPr marL="2250089" lvl="6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7pPr>
            <a:lvl8pPr marL="2571531" lvl="7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8pPr>
            <a:lvl9pPr marL="2892972" lvl="8" indent="-232152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125"/>
            </a:lvl9pPr>
          </a:lstStyle>
          <a:p>
            <a:endParaRPr/>
          </a:p>
        </p:txBody>
      </p:sp>
      <p:sp>
        <p:nvSpPr>
          <p:cNvPr id="52" name="Google Shape;52;p96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6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6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7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7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7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7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8"/>
          <p:cNvSpPr txBox="1">
            <a:spLocks noGrp="1"/>
          </p:cNvSpPr>
          <p:nvPr>
            <p:ph type="title"/>
          </p:nvPr>
        </p:nvSpPr>
        <p:spPr>
          <a:xfrm>
            <a:off x="428627" y="191988"/>
            <a:ext cx="2820293" cy="817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406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8"/>
          <p:cNvSpPr txBox="1">
            <a:spLocks noGrp="1"/>
          </p:cNvSpPr>
          <p:nvPr>
            <p:ph type="body" idx="1"/>
          </p:nvPr>
        </p:nvSpPr>
        <p:spPr>
          <a:xfrm>
            <a:off x="3351609" y="191996"/>
            <a:ext cx="4792266" cy="411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30358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250"/>
            </a:lvl1pPr>
            <a:lvl2pPr marL="642883" lvl="1" indent="-285726" algn="l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969"/>
            </a:lvl2pPr>
            <a:lvl3pPr marL="964324" lvl="2" indent="-267868" algn="l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87"/>
            </a:lvl3pPr>
            <a:lvl4pPr marL="1285765" lvl="3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406"/>
            </a:lvl4pPr>
            <a:lvl5pPr marL="1607206" lvl="4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406"/>
            </a:lvl5pPr>
            <a:lvl6pPr marL="1928648" lvl="5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6pPr>
            <a:lvl7pPr marL="2250089" lvl="6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7pPr>
            <a:lvl8pPr marL="2571531" lvl="7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8pPr>
            <a:lvl9pPr marL="2892972" lvl="8" indent="-250010" algn="l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406"/>
            </a:lvl9pPr>
          </a:lstStyle>
          <a:p>
            <a:endParaRPr/>
          </a:p>
        </p:txBody>
      </p:sp>
      <p:sp>
        <p:nvSpPr>
          <p:cNvPr id="63" name="Google Shape;63;p98"/>
          <p:cNvSpPr txBox="1">
            <a:spLocks noGrp="1"/>
          </p:cNvSpPr>
          <p:nvPr>
            <p:ph type="body" idx="2"/>
          </p:nvPr>
        </p:nvSpPr>
        <p:spPr>
          <a:xfrm>
            <a:off x="428627" y="1009055"/>
            <a:ext cx="2820293" cy="329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84"/>
            </a:lvl1pPr>
            <a:lvl2pPr marL="642883" lvl="1" indent="-16072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44"/>
            </a:lvl2pPr>
            <a:lvl3pPr marL="964324" lvl="2" indent="-160720" algn="l">
              <a:lnSpc>
                <a:spcPct val="100000"/>
              </a:lnSpc>
              <a:spcBef>
                <a:spcPts val="14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03"/>
            </a:lvl3pPr>
            <a:lvl4pPr marL="1285765" lvl="3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4pPr>
            <a:lvl5pPr marL="1607206" lvl="4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5pPr>
            <a:lvl6pPr marL="1928648" lvl="5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6pPr>
            <a:lvl7pPr marL="2250089" lvl="6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7pPr>
            <a:lvl8pPr marL="2571531" lvl="7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8pPr>
            <a:lvl9pPr marL="2892972" lvl="8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9pPr>
          </a:lstStyle>
          <a:p>
            <a:endParaRPr/>
          </a:p>
        </p:txBody>
      </p:sp>
      <p:sp>
        <p:nvSpPr>
          <p:cNvPr id="64" name="Google Shape;64;p98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8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8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9"/>
          <p:cNvSpPr txBox="1">
            <a:spLocks noGrp="1"/>
          </p:cNvSpPr>
          <p:nvPr>
            <p:ph type="title"/>
          </p:nvPr>
        </p:nvSpPr>
        <p:spPr>
          <a:xfrm>
            <a:off x="1680270" y="3375422"/>
            <a:ext cx="5143500" cy="39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406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9"/>
          <p:cNvSpPr>
            <a:spLocks noGrp="1"/>
          </p:cNvSpPr>
          <p:nvPr>
            <p:ph type="pic" idx="2"/>
          </p:nvPr>
        </p:nvSpPr>
        <p:spPr>
          <a:xfrm>
            <a:off x="1680270" y="430857"/>
            <a:ext cx="5143500" cy="2893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8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4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99"/>
          <p:cNvSpPr txBox="1">
            <a:spLocks noGrp="1"/>
          </p:cNvSpPr>
          <p:nvPr>
            <p:ph type="body" idx="1"/>
          </p:nvPr>
        </p:nvSpPr>
        <p:spPr>
          <a:xfrm>
            <a:off x="1680270" y="3773909"/>
            <a:ext cx="5143500" cy="565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160720" algn="l">
              <a:lnSpc>
                <a:spcPct val="100000"/>
              </a:lnSpc>
              <a:spcBef>
                <a:spcPts val="19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84"/>
            </a:lvl1pPr>
            <a:lvl2pPr marL="642883" lvl="1" indent="-16072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44"/>
            </a:lvl2pPr>
            <a:lvl3pPr marL="964324" lvl="2" indent="-160720" algn="l">
              <a:lnSpc>
                <a:spcPct val="100000"/>
              </a:lnSpc>
              <a:spcBef>
                <a:spcPts val="14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03"/>
            </a:lvl3pPr>
            <a:lvl4pPr marL="1285765" lvl="3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4pPr>
            <a:lvl5pPr marL="1607206" lvl="4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5pPr>
            <a:lvl6pPr marL="1928648" lvl="5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6pPr>
            <a:lvl7pPr marL="2250089" lvl="6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7pPr>
            <a:lvl8pPr marL="2571531" lvl="7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8pPr>
            <a:lvl9pPr marL="2892972" lvl="8" indent="-160720" algn="l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33"/>
            </a:lvl9pPr>
          </a:lstStyle>
          <a:p>
            <a:endParaRPr/>
          </a:p>
        </p:txBody>
      </p:sp>
      <p:sp>
        <p:nvSpPr>
          <p:cNvPr id="71" name="Google Shape;71;p99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9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9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0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0"/>
          <p:cNvSpPr txBox="1">
            <a:spLocks noGrp="1"/>
          </p:cNvSpPr>
          <p:nvPr>
            <p:ph type="body" idx="1"/>
          </p:nvPr>
        </p:nvSpPr>
        <p:spPr>
          <a:xfrm rot="5400000">
            <a:off x="2695096" y="-1141326"/>
            <a:ext cx="3182318" cy="771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42883" lvl="1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64324" lvl="2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85765" lvl="3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607206" lvl="4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928648" lvl="5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250089" lvl="6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571531" lvl="7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892972" lvl="8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0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0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0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1"/>
          <p:cNvSpPr txBox="1">
            <a:spLocks noGrp="1"/>
          </p:cNvSpPr>
          <p:nvPr>
            <p:ph type="title"/>
          </p:nvPr>
        </p:nvSpPr>
        <p:spPr>
          <a:xfrm rot="5400000">
            <a:off x="5122297" y="1285875"/>
            <a:ext cx="4114354" cy="192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1"/>
          <p:cNvSpPr txBox="1">
            <a:spLocks noGrp="1"/>
          </p:cNvSpPr>
          <p:nvPr>
            <p:ph type="body" idx="1"/>
          </p:nvPr>
        </p:nvSpPr>
        <p:spPr>
          <a:xfrm rot="5400000">
            <a:off x="1193236" y="-571500"/>
            <a:ext cx="4114354" cy="564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21442" lvl="0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42883" lvl="1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64324" lvl="2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85765" lvl="3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607206" lvl="4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928648" lvl="5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250089" lvl="6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571531" lvl="7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892972" lvl="8" indent="-241082" algn="l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01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1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1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0"/>
          <p:cNvSpPr txBox="1"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0"/>
          <p:cNvSpPr txBox="1">
            <a:spLocks noGrp="1"/>
          </p:cNvSpPr>
          <p:nvPr>
            <p:ph type="body" idx="1"/>
          </p:nvPr>
        </p:nvSpPr>
        <p:spPr>
          <a:xfrm>
            <a:off x="428625" y="1125142"/>
            <a:ext cx="7715250" cy="318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0"/>
          <p:cNvSpPr txBox="1">
            <a:spLocks noGrp="1"/>
          </p:cNvSpPr>
          <p:nvPr>
            <p:ph type="dt" idx="10"/>
          </p:nvPr>
        </p:nvSpPr>
        <p:spPr>
          <a:xfrm>
            <a:off x="428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0"/>
          <p:cNvSpPr txBox="1">
            <a:spLocks noGrp="1"/>
          </p:cNvSpPr>
          <p:nvPr>
            <p:ph type="ftr" idx="11"/>
          </p:nvPr>
        </p:nvSpPr>
        <p:spPr>
          <a:xfrm>
            <a:off x="2928938" y="4469316"/>
            <a:ext cx="2714625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0"/>
          <p:cNvSpPr txBox="1">
            <a:spLocks noGrp="1"/>
          </p:cNvSpPr>
          <p:nvPr>
            <p:ph type="sldNum" idx="12"/>
          </p:nvPr>
        </p:nvSpPr>
        <p:spPr>
          <a:xfrm>
            <a:off x="6143625" y="4469316"/>
            <a:ext cx="2000250" cy="25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4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Google Shape;15;p90" descr="{&quot;HashCode&quot;:891313737,&quot;Placement&quot;:&quot;Footer&quot;}"/>
          <p:cNvSpPr txBox="1"/>
          <p:nvPr/>
        </p:nvSpPr>
        <p:spPr>
          <a:xfrm>
            <a:off x="3437620" y="4997186"/>
            <a:ext cx="2268770" cy="10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70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Classificação da informação: Uso Interno</a:t>
            </a:r>
            <a:endParaRPr sz="9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90" descr="{&quot;HashCode&quot;:891313737,&quot;Placement&quot;:&quot;Footer&quot;}"/>
          <p:cNvSpPr txBox="1"/>
          <p:nvPr/>
        </p:nvSpPr>
        <p:spPr>
          <a:xfrm>
            <a:off x="3437620" y="4997186"/>
            <a:ext cx="2268770" cy="10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Classificação da informação: Uso Interno</a:t>
            </a:r>
            <a:endParaRPr sz="984"/>
          </a:p>
        </p:txBody>
      </p:sp>
      <p:sp>
        <p:nvSpPr>
          <p:cNvPr id="2" name="MSIPCMContentMarking" descr="{&quot;HashCode&quot;:891313737,&quot;Placement&quot;:&quot;Footer&quot;}">
            <a:extLst>
              <a:ext uri="{FF2B5EF4-FFF2-40B4-BE49-F238E27FC236}">
                <a16:creationId xmlns:a16="http://schemas.microsoft.com/office/drawing/2014/main" id="{81F13BC6-E209-48A7-AA3B-6BBA3E250455}"/>
              </a:ext>
            </a:extLst>
          </p:cNvPr>
          <p:cNvSpPr txBox="1"/>
          <p:nvPr userDrawn="1"/>
        </p:nvSpPr>
        <p:spPr>
          <a:xfrm>
            <a:off x="3361989" y="4881156"/>
            <a:ext cx="242002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</a:rPr>
              <a:t>Classificação da informação: Uso 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48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8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sv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theproduct.com/2017/07/enter-matrix-lean-prioritisation/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hackernoon.com/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xdesign.cc/" TargetMode="External"/><Relationship Id="rId5" Type="http://schemas.openxmlformats.org/officeDocument/2006/relationships/hyperlink" Target="https://designsprintkit.withgoogle.com/introduction/overview" TargetMode="External"/><Relationship Id="rId10" Type="http://schemas.openxmlformats.org/officeDocument/2006/relationships/hyperlink" Target="https://brasil.uxdesign.cc/" TargetMode="External"/><Relationship Id="rId4" Type="http://schemas.openxmlformats.org/officeDocument/2006/relationships/hyperlink" Target="https://www.caroli.org/" TargetMode="External"/><Relationship Id="rId9" Type="http://schemas.openxmlformats.org/officeDocument/2006/relationships/hyperlink" Target="https://www.experienceux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94;p1">
            <a:extLst>
              <a:ext uri="{FF2B5EF4-FFF2-40B4-BE49-F238E27FC236}">
                <a16:creationId xmlns:a16="http://schemas.microsoft.com/office/drawing/2014/main" id="{5A008782-79D4-4111-9399-B548599399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9319" t="46933" r="29319" b="46933"/>
          <a:stretch/>
        </p:blipFill>
        <p:spPr>
          <a:xfrm>
            <a:off x="1987160" y="1552385"/>
            <a:ext cx="5230259" cy="76495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2332059" y="1143475"/>
            <a:ext cx="4479882" cy="142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6600"/>
            </a:pPr>
            <a:r>
              <a:rPr lang="en-US" sz="464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Verdana"/>
              </a:rPr>
              <a:t>Expectativa</a:t>
            </a:r>
            <a:r>
              <a:rPr lang="en-US" sz="464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Verdana"/>
              </a:rPr>
              <a:t> x </a:t>
            </a:r>
            <a:r>
              <a:rPr lang="en-US" sz="464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Verdana"/>
              </a:rPr>
              <a:t>Realidade</a:t>
            </a:r>
            <a:endParaRPr sz="464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Verdana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926580" y="3735010"/>
            <a:ext cx="5290840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62250"/>
              </a:lnSpc>
              <a:buSzPts val="2400"/>
            </a:pPr>
            <a:r>
              <a:rPr lang="en-US" sz="1687" dirty="0">
                <a:latin typeface="Tahoma"/>
                <a:ea typeface="Tahoma"/>
                <a:cs typeface="Tahoma"/>
                <a:sym typeface="Tahoma"/>
              </a:rPr>
              <a:t>ISADORA SERPA</a:t>
            </a:r>
            <a:endParaRPr sz="692" dirty="0"/>
          </a:p>
        </p:txBody>
      </p:sp>
      <p:sp>
        <p:nvSpPr>
          <p:cNvPr id="97" name="Google Shape;97;p1"/>
          <p:cNvSpPr txBox="1"/>
          <p:nvPr/>
        </p:nvSpPr>
        <p:spPr>
          <a:xfrm>
            <a:off x="1605112" y="2607422"/>
            <a:ext cx="5933777" cy="35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8499"/>
              </a:lnSpc>
              <a:buSzPts val="2800"/>
            </a:pPr>
            <a:r>
              <a:rPr lang="en-US" sz="1969" i="1" dirty="0">
                <a:latin typeface="Tahoma"/>
                <a:ea typeface="Tahoma"/>
                <a:cs typeface="Tahoma"/>
                <a:sym typeface="Tahoma"/>
              </a:rPr>
              <a:t>A </a:t>
            </a:r>
            <a:r>
              <a:rPr lang="en-US" sz="1969" i="1" dirty="0" err="1">
                <a:latin typeface="Tahoma"/>
                <a:ea typeface="Tahoma"/>
                <a:cs typeface="Tahoma"/>
                <a:sym typeface="Tahoma"/>
              </a:rPr>
              <a:t>construção</a:t>
            </a:r>
            <a:r>
              <a:rPr lang="en-US" sz="1969" i="1" dirty="0">
                <a:latin typeface="Tahoma"/>
                <a:ea typeface="Tahoma"/>
                <a:cs typeface="Tahoma"/>
                <a:sym typeface="Tahoma"/>
              </a:rPr>
              <a:t> de um </a:t>
            </a:r>
            <a:r>
              <a:rPr lang="en-US" sz="1969" i="1" dirty="0" err="1">
                <a:latin typeface="Tahoma"/>
                <a:ea typeface="Tahoma"/>
                <a:cs typeface="Tahoma"/>
                <a:sym typeface="Tahoma"/>
              </a:rPr>
              <a:t>produto</a:t>
            </a:r>
            <a:r>
              <a:rPr lang="en-US" sz="1969" i="1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969" i="1" dirty="0" err="1">
                <a:latin typeface="Tahoma"/>
                <a:ea typeface="Tahoma"/>
                <a:cs typeface="Tahoma"/>
                <a:sym typeface="Tahoma"/>
              </a:rPr>
              <a:t>na</a:t>
            </a:r>
            <a:r>
              <a:rPr lang="en-US" sz="1969" i="1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969" i="1" dirty="0" err="1">
                <a:latin typeface="Tahoma"/>
                <a:ea typeface="Tahoma"/>
                <a:cs typeface="Tahoma"/>
                <a:sym typeface="Tahoma"/>
              </a:rPr>
              <a:t>prática</a:t>
            </a:r>
            <a:endParaRPr sz="1969" i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3155323" y="4826883"/>
            <a:ext cx="3026535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7" name="Picture 3" descr="I:\TDC2017\Logos\TDC2017\logo-tdc-vertical-A4.emf">
            <a:extLst>
              <a:ext uri="{FF2B5EF4-FFF2-40B4-BE49-F238E27FC236}">
                <a16:creationId xmlns:a16="http://schemas.microsoft.com/office/drawing/2014/main" id="{B2167158-0A47-4B84-B3F2-39E1AF250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23" y="4199875"/>
            <a:ext cx="1010754" cy="64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/>
        </p:nvSpPr>
        <p:spPr>
          <a:xfrm>
            <a:off x="657962" y="317504"/>
            <a:ext cx="5290840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82985"/>
              </a:lnSpc>
              <a:buSzPts val="5031"/>
            </a:pPr>
            <a:r>
              <a:rPr lang="en-US" sz="3537" b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Sobre</a:t>
            </a:r>
            <a:r>
              <a:rPr lang="en-US" sz="3537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3537" b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mim</a:t>
            </a:r>
            <a:endParaRPr sz="3537" b="1" dirty="0">
              <a:solidFill>
                <a:srgbClr val="2530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971233" y="907539"/>
            <a:ext cx="1999148" cy="1999148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112" name="Google Shape;112;p2"/>
          <p:cNvSpPr txBox="1"/>
          <p:nvPr/>
        </p:nvSpPr>
        <p:spPr>
          <a:xfrm>
            <a:off x="1137179" y="2854930"/>
            <a:ext cx="1833202" cy="36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8625"/>
              </a:lnSpc>
              <a:buSzPts val="2400"/>
            </a:pPr>
            <a:r>
              <a:rPr lang="en-US" sz="1687" b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Isadora Serpa</a:t>
            </a:r>
            <a:endParaRPr sz="692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3432629" y="1157825"/>
            <a:ext cx="499430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2506" lvl="1" indent="-81253">
              <a:lnSpc>
                <a:spcPct val="250000"/>
              </a:lnSpc>
              <a:buClr>
                <a:srgbClr val="253039"/>
              </a:buClr>
              <a:buSzPts val="1400"/>
              <a:buFont typeface="Arial"/>
              <a:buChar char="•"/>
            </a:pPr>
            <a:r>
              <a:rPr lang="en-US" sz="1200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ADMINISTRAÇÃO - ESPM</a:t>
            </a:r>
            <a:endParaRPr sz="1200" dirty="0"/>
          </a:p>
          <a:p>
            <a:pPr marL="162506" lvl="1" indent="-81253">
              <a:lnSpc>
                <a:spcPct val="250000"/>
              </a:lnSpc>
              <a:buClr>
                <a:srgbClr val="253039"/>
              </a:buClr>
              <a:buSzPts val="1400"/>
              <a:buFont typeface="Arial"/>
              <a:buChar char="•"/>
            </a:pPr>
            <a:r>
              <a:rPr lang="en-US" sz="1200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MBA GERENCIAMENTO DE PROJETOS - PUCRS</a:t>
            </a:r>
            <a:endParaRPr sz="1200" dirty="0"/>
          </a:p>
          <a:p>
            <a:pPr marL="162506" lvl="1" indent="-81253">
              <a:lnSpc>
                <a:spcPct val="250000"/>
              </a:lnSpc>
              <a:buClr>
                <a:srgbClr val="253039"/>
              </a:buClr>
              <a:buSzPts val="1400"/>
              <a:buFont typeface="Arial"/>
              <a:buChar char="•"/>
            </a:pPr>
            <a:r>
              <a:rPr lang="en-US" sz="1200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PRODUCT OWNER SICREDI </a:t>
            </a:r>
            <a:endParaRPr sz="1200" dirty="0"/>
          </a:p>
        </p:txBody>
      </p:sp>
      <p:sp>
        <p:nvSpPr>
          <p:cNvPr id="124" name="Google Shape;124;p2"/>
          <p:cNvSpPr txBox="1"/>
          <p:nvPr/>
        </p:nvSpPr>
        <p:spPr>
          <a:xfrm>
            <a:off x="3517249" y="2488460"/>
            <a:ext cx="49283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250000"/>
              </a:lnSpc>
              <a:buSzPts val="1200"/>
            </a:pPr>
            <a:r>
              <a:rPr lang="en-US" sz="1200" b="1" i="1" dirty="0">
                <a:solidFill>
                  <a:srgbClr val="253039"/>
                </a:solidFill>
                <a:latin typeface="Montserrat"/>
                <a:ea typeface="Montserrat"/>
                <a:cs typeface="Montserrat"/>
                <a:sym typeface="Montserrat"/>
              </a:rPr>
              <a:t>#</a:t>
            </a:r>
            <a:r>
              <a:rPr lang="en-US" sz="1200" b="1" i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curiosidade</a:t>
            </a:r>
            <a:r>
              <a:rPr lang="en-US" sz="1200" i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: ex-</a:t>
            </a:r>
            <a:r>
              <a:rPr lang="en-US" sz="1200" i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jogadora</a:t>
            </a:r>
            <a:r>
              <a:rPr lang="en-US" sz="1200" i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200" i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basquete</a:t>
            </a:r>
            <a:r>
              <a:rPr lang="en-US" sz="1200" i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200" i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profissional</a:t>
            </a:r>
            <a:endParaRPr sz="1200" i="1" dirty="0">
              <a:solidFill>
                <a:srgbClr val="2530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F5596BC-342D-4F03-AA4B-A59A0703188B}"/>
              </a:ext>
            </a:extLst>
          </p:cNvPr>
          <p:cNvGrpSpPr/>
          <p:nvPr/>
        </p:nvGrpSpPr>
        <p:grpSpPr>
          <a:xfrm>
            <a:off x="2188479" y="3336454"/>
            <a:ext cx="4767043" cy="1497334"/>
            <a:chOff x="2011310" y="3336454"/>
            <a:chExt cx="4767043" cy="1497334"/>
          </a:xfrm>
        </p:grpSpPr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5033B052-82C7-414A-A292-3068CDE73280}"/>
                </a:ext>
              </a:extLst>
            </p:cNvPr>
            <p:cNvGrpSpPr/>
            <p:nvPr/>
          </p:nvGrpSpPr>
          <p:grpSpPr>
            <a:xfrm>
              <a:off x="3949754" y="3336454"/>
              <a:ext cx="866574" cy="866574"/>
              <a:chOff x="3912719" y="3336454"/>
              <a:chExt cx="866574" cy="866574"/>
            </a:xfrm>
          </p:grpSpPr>
          <p:pic>
            <p:nvPicPr>
              <p:cNvPr id="113" name="Google Shape;113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912719" y="3336454"/>
                <a:ext cx="866574" cy="8665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4" name="Google Shape;114;p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015719" y="3429048"/>
                <a:ext cx="660575" cy="660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0CD15877-DBF6-4E22-B5CD-EF65E3AB9C36}"/>
                </a:ext>
              </a:extLst>
            </p:cNvPr>
            <p:cNvGrpSpPr/>
            <p:nvPr/>
          </p:nvGrpSpPr>
          <p:grpSpPr>
            <a:xfrm>
              <a:off x="4911024" y="3353352"/>
              <a:ext cx="866574" cy="866574"/>
              <a:chOff x="4872981" y="3353352"/>
              <a:chExt cx="866574" cy="866574"/>
            </a:xfrm>
          </p:grpSpPr>
          <p:pic>
            <p:nvPicPr>
              <p:cNvPr id="115" name="Google Shape;115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872981" y="3353352"/>
                <a:ext cx="866574" cy="8665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6" name="Google Shape;116;p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4946552" y="3456832"/>
                <a:ext cx="719432" cy="7194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6C063473-CAC9-4129-A81E-0925FD3F3C71}"/>
                </a:ext>
              </a:extLst>
            </p:cNvPr>
            <p:cNvGrpSpPr/>
            <p:nvPr/>
          </p:nvGrpSpPr>
          <p:grpSpPr>
            <a:xfrm>
              <a:off x="5911779" y="3336454"/>
              <a:ext cx="866574" cy="866574"/>
              <a:chOff x="5850260" y="3336454"/>
              <a:chExt cx="866574" cy="866574"/>
            </a:xfrm>
          </p:grpSpPr>
          <p:pic>
            <p:nvPicPr>
              <p:cNvPr id="117" name="Google Shape;117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850260" y="3336454"/>
                <a:ext cx="866574" cy="8665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2"/>
              <p:cNvPicPr preferRelativeResize="0"/>
              <p:nvPr/>
            </p:nvPicPr>
            <p:blipFill rotWithShape="1">
              <a:blip r:embed="rId7">
                <a:alphaModFix/>
              </a:blip>
              <a:srcRect l="3427" t="10232" r="1841" b="2226"/>
              <a:stretch/>
            </p:blipFill>
            <p:spPr>
              <a:xfrm>
                <a:off x="5969087" y="3563694"/>
                <a:ext cx="628920" cy="4358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1EF5CFC9-2676-474E-9425-5FF1DEB7D0DB}"/>
                </a:ext>
              </a:extLst>
            </p:cNvPr>
            <p:cNvGrpSpPr/>
            <p:nvPr/>
          </p:nvGrpSpPr>
          <p:grpSpPr>
            <a:xfrm>
              <a:off x="2980667" y="3336454"/>
              <a:ext cx="866574" cy="866574"/>
              <a:chOff x="2942624" y="3336454"/>
              <a:chExt cx="866574" cy="866574"/>
            </a:xfrm>
          </p:grpSpPr>
          <p:pic>
            <p:nvPicPr>
              <p:cNvPr id="119" name="Google Shape;119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942624" y="3336454"/>
                <a:ext cx="866574" cy="8665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2"/>
              <p:cNvPicPr preferRelativeResize="0"/>
              <p:nvPr/>
            </p:nvPicPr>
            <p:blipFill rotWithShape="1">
              <a:blip r:embed="rId8">
                <a:alphaModFix/>
              </a:blip>
              <a:srcRect t="19783" r="2225" b="15683"/>
              <a:stretch/>
            </p:blipFill>
            <p:spPr>
              <a:xfrm>
                <a:off x="3069567" y="3579449"/>
                <a:ext cx="612688" cy="404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7D5F6750-10B9-45F6-8548-8335BB1931C6}"/>
                </a:ext>
              </a:extLst>
            </p:cNvPr>
            <p:cNvGrpSpPr/>
            <p:nvPr/>
          </p:nvGrpSpPr>
          <p:grpSpPr>
            <a:xfrm>
              <a:off x="2011310" y="3336454"/>
              <a:ext cx="866574" cy="866574"/>
              <a:chOff x="1973267" y="3336454"/>
              <a:chExt cx="866574" cy="866574"/>
            </a:xfrm>
          </p:grpSpPr>
          <p:pic>
            <p:nvPicPr>
              <p:cNvPr id="121" name="Google Shape;121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973267" y="3336454"/>
                <a:ext cx="866574" cy="8665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p2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100776" y="3665389"/>
                <a:ext cx="611556" cy="3231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6" name="Google Shape;126;p2"/>
            <p:cNvSpPr txBox="1"/>
            <p:nvPr/>
          </p:nvSpPr>
          <p:spPr>
            <a:xfrm>
              <a:off x="2186605" y="4644505"/>
              <a:ext cx="573763" cy="18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74800"/>
                </a:lnSpc>
                <a:buSzPts val="1000"/>
              </a:pPr>
              <a:r>
                <a:rPr lang="en-US" sz="703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2012 - 2013</a:t>
              </a:r>
              <a:endParaRPr sz="692" dirty="0"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3102183" y="4644504"/>
              <a:ext cx="688953" cy="18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74800"/>
                </a:lnSpc>
                <a:buSzPts val="1000"/>
              </a:pPr>
              <a:r>
                <a:rPr lang="en-US" sz="703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2014 - 2015</a:t>
              </a:r>
              <a:endParaRPr sz="692" dirty="0"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4156173" y="4644504"/>
              <a:ext cx="573763" cy="18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74800"/>
                </a:lnSpc>
                <a:buSzPts val="1000"/>
              </a:pPr>
              <a:r>
                <a:rPr lang="en-US" sz="703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2015- 2016</a:t>
              </a:r>
              <a:endParaRPr sz="692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5071752" y="4644504"/>
              <a:ext cx="688953" cy="18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74800"/>
                </a:lnSpc>
                <a:buSzPts val="1000"/>
              </a:pPr>
              <a:r>
                <a:rPr lang="en-US" sz="703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2016 - 2018</a:t>
              </a:r>
              <a:endParaRPr sz="692"/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6009820" y="4639187"/>
              <a:ext cx="688953" cy="18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74800"/>
                </a:lnSpc>
                <a:buSzPts val="1000"/>
              </a:pPr>
              <a:r>
                <a:rPr lang="en-US" sz="703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2018 - </a:t>
              </a:r>
              <a:r>
                <a:rPr lang="en-US" sz="703" b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atual</a:t>
              </a:r>
              <a:endParaRPr sz="692"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2029313" y="4203538"/>
              <a:ext cx="8305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9800"/>
                </a:lnSpc>
                <a:buSzPts val="1000"/>
              </a:pP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Consultoria</a:t>
              </a:r>
              <a:r>
                <a:rPr lang="en-US" sz="800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em</a:t>
              </a:r>
              <a:r>
                <a:rPr lang="en-US" sz="800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 marketing</a:t>
              </a:r>
              <a:endParaRPr sz="800" dirty="0"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3967757" y="4203538"/>
              <a:ext cx="8305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9800"/>
                </a:lnSpc>
                <a:buSzPts val="1000"/>
              </a:pPr>
              <a:r>
                <a:rPr lang="en-US" sz="800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Marketing de </a:t>
              </a: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Produto</a:t>
              </a:r>
              <a:endParaRPr sz="800" dirty="0"/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4929027" y="4203538"/>
              <a:ext cx="8305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9800"/>
                </a:lnSpc>
                <a:buSzPts val="1000"/>
              </a:pPr>
              <a:r>
                <a:rPr lang="en-US" sz="80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Gerenciamento de Produto</a:t>
              </a:r>
              <a:endParaRPr sz="800"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2998670" y="4203533"/>
              <a:ext cx="830569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9800"/>
                </a:lnSpc>
                <a:buSzPts val="1000"/>
              </a:pP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Endomarketing</a:t>
              </a:r>
              <a:endParaRPr sz="800" dirty="0"/>
            </a:p>
          </p:txBody>
        </p:sp>
        <p:sp>
          <p:nvSpPr>
            <p:cNvPr id="135" name="Google Shape;135;p2"/>
            <p:cNvSpPr txBox="1"/>
            <p:nvPr/>
          </p:nvSpPr>
          <p:spPr>
            <a:xfrm>
              <a:off x="5929782" y="4203538"/>
              <a:ext cx="8305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9800"/>
                </a:lnSpc>
                <a:buSzPts val="1000"/>
              </a:pP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Gerenciamento</a:t>
              </a:r>
              <a:r>
                <a:rPr lang="en-US" sz="800" dirty="0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 de </a:t>
              </a:r>
              <a:r>
                <a:rPr lang="en-US" sz="800" dirty="0" err="1">
                  <a:solidFill>
                    <a:srgbClr val="253039"/>
                  </a:solidFill>
                  <a:latin typeface="Tahoma"/>
                  <a:ea typeface="Tahoma"/>
                  <a:cs typeface="Tahoma"/>
                  <a:sym typeface="Tahoma"/>
                </a:rPr>
                <a:t>Produto</a:t>
              </a:r>
              <a:endParaRPr sz="800" dirty="0"/>
            </a:p>
          </p:txBody>
        </p:sp>
      </p:grpSp>
      <p:pic>
        <p:nvPicPr>
          <p:cNvPr id="136" name="Google Shape;136;p2"/>
          <p:cNvPicPr preferRelativeResize="0"/>
          <p:nvPr/>
        </p:nvPicPr>
        <p:blipFill rotWithShape="1">
          <a:blip r:embed="rId10">
            <a:alphaModFix/>
            <a:lum bright="70000" contrast="-70000"/>
          </a:blip>
          <a:srcRect t="16000" b="24000"/>
          <a:stretch/>
        </p:blipFill>
        <p:spPr>
          <a:xfrm>
            <a:off x="-508992" y="212250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"/>
          <p:cNvSpPr/>
          <p:nvPr/>
        </p:nvSpPr>
        <p:spPr>
          <a:xfrm>
            <a:off x="3470988" y="4894905"/>
            <a:ext cx="229847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30" name="Google Shape;183;p6">
            <a:extLst>
              <a:ext uri="{FF2B5EF4-FFF2-40B4-BE49-F238E27FC236}">
                <a16:creationId xmlns:a16="http://schemas.microsoft.com/office/drawing/2014/main" id="{FBE4153C-CA53-4FF5-8A00-78A077B6701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l="28" b="6937"/>
          <a:stretch/>
        </p:blipFill>
        <p:spPr>
          <a:xfrm>
            <a:off x="2805707" y="407373"/>
            <a:ext cx="3741986" cy="414680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3266643" y="4554180"/>
            <a:ext cx="2820114" cy="2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800"/>
            </a:pPr>
            <a:r>
              <a:rPr lang="en-US" sz="1266" b="1" dirty="0">
                <a:latin typeface="Tahoma"/>
                <a:ea typeface="Tahoma"/>
                <a:cs typeface="Tahoma"/>
                <a:sym typeface="Tahoma"/>
              </a:rPr>
              <a:t>Slack: </a:t>
            </a:r>
            <a:r>
              <a:rPr lang="en-US" sz="1266" dirty="0">
                <a:latin typeface="Tahoma"/>
                <a:ea typeface="Tahoma"/>
                <a:cs typeface="Tahoma"/>
                <a:sym typeface="Tahoma"/>
              </a:rPr>
              <a:t>bit.ly/</a:t>
            </a:r>
            <a:r>
              <a:rPr lang="en-US" sz="1266" dirty="0" err="1">
                <a:latin typeface="Tahoma"/>
                <a:ea typeface="Tahoma"/>
                <a:cs typeface="Tahoma"/>
                <a:sym typeface="Tahoma"/>
              </a:rPr>
              <a:t>mulheresdeproduto</a:t>
            </a:r>
            <a:endParaRPr sz="1266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3451537" y="4826883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E207FA79-7163-41CD-83A4-AC9FABCFF218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 txBox="1"/>
          <p:nvPr/>
        </p:nvSpPr>
        <p:spPr>
          <a:xfrm>
            <a:off x="4690701" y="1580465"/>
            <a:ext cx="4207971" cy="270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Aft>
                <a:spcPts val="422"/>
              </a:spcAft>
              <a:buSzPts val="1400"/>
            </a:pPr>
            <a:r>
              <a:rPr lang="pt-BR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1ª instituição </a:t>
            </a:r>
            <a:r>
              <a:rPr lang="pt-BR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instituição</a:t>
            </a:r>
            <a:r>
              <a:rPr lang="pt-BR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financeira cooperativa no BR</a:t>
            </a:r>
          </a:p>
          <a:p>
            <a:pPr>
              <a:spcAft>
                <a:spcPts val="422"/>
              </a:spcAft>
              <a:buSzPts val="1400"/>
            </a:pPr>
            <a:endParaRPr lang="en-US"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>
              <a:spcAft>
                <a:spcPts val="422"/>
              </a:spcAft>
              <a:buSzPts val="1800"/>
            </a:pP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116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anos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 </a:t>
            </a: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422"/>
              </a:spcAft>
              <a:buSzPts val="1800"/>
            </a:pP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>
              <a:spcAft>
                <a:spcPts val="422"/>
              </a:spcAft>
              <a:buSzPts val="1800"/>
            </a:pP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4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milhões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de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associados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 </a:t>
            </a: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422"/>
              </a:spcAft>
              <a:buSzPts val="1800"/>
            </a:pP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>
              <a:spcAft>
                <a:spcPts val="422"/>
              </a:spcAft>
              <a:buSzPts val="1800"/>
            </a:pP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 22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estados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 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brasileiros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422"/>
              </a:spcAft>
              <a:buSzPts val="1800"/>
            </a:pP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>
              <a:spcAft>
                <a:spcPts val="422"/>
              </a:spcAft>
              <a:buSzPts val="1800"/>
            </a:pP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+ de  1,6 mil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agências</a:t>
            </a: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422"/>
              </a:spcAft>
              <a:buSzPts val="1800"/>
            </a:pP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>
              <a:spcAft>
                <a:spcPts val="422"/>
              </a:spcAft>
              <a:buSzPts val="1800"/>
            </a:pPr>
            <a:r>
              <a:rPr lang="en-US" sz="1266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 116 </a:t>
            </a:r>
            <a:r>
              <a:rPr lang="en-US" sz="1266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cooperativas</a:t>
            </a:r>
            <a:endParaRPr sz="12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pic>
        <p:nvPicPr>
          <p:cNvPr id="159" name="Google Shape;15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1291" y="1394834"/>
            <a:ext cx="3382010" cy="32129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 txBox="1"/>
          <p:nvPr/>
        </p:nvSpPr>
        <p:spPr>
          <a:xfrm>
            <a:off x="1926580" y="723905"/>
            <a:ext cx="5290840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Sobre</a:t>
            </a:r>
            <a:r>
              <a:rPr lang="en-US" sz="3537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 o </a:t>
            </a:r>
            <a:r>
              <a:rPr lang="en-US" sz="3537" b="1" dirty="0" err="1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Sicredi</a:t>
            </a:r>
            <a:endParaRPr sz="3537" b="1" dirty="0">
              <a:solidFill>
                <a:srgbClr val="2530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21543FA8-B44B-4D4E-8E4D-9C73BF1CEDF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Google Shape;149;p3">
            <a:extLst>
              <a:ext uri="{FF2B5EF4-FFF2-40B4-BE49-F238E27FC236}">
                <a16:creationId xmlns:a16="http://schemas.microsoft.com/office/drawing/2014/main" id="{7C8D5046-F1E9-40C8-A8D5-3F7921AD369C}"/>
              </a:ext>
            </a:extLst>
          </p:cNvPr>
          <p:cNvSpPr/>
          <p:nvPr/>
        </p:nvSpPr>
        <p:spPr>
          <a:xfrm>
            <a:off x="3451537" y="4826883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 txBox="1"/>
          <p:nvPr/>
        </p:nvSpPr>
        <p:spPr>
          <a:xfrm>
            <a:off x="1155795" y="4900678"/>
            <a:ext cx="1081586" cy="16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8000"/>
              </a:lnSpc>
              <a:buSzPts val="1400"/>
            </a:pPr>
            <a:r>
              <a:rPr lang="en-US" sz="692">
                <a:latin typeface="Montserrat"/>
                <a:ea typeface="Montserrat"/>
                <a:cs typeface="Montserrat"/>
                <a:sym typeface="Montserrat"/>
              </a:rPr>
              <a:t>@isaserpa</a:t>
            </a:r>
            <a:endParaRPr sz="692"/>
          </a:p>
        </p:txBody>
      </p:sp>
      <p:sp>
        <p:nvSpPr>
          <p:cNvPr id="182" name="Google Shape;182;p6"/>
          <p:cNvSpPr txBox="1"/>
          <p:nvPr/>
        </p:nvSpPr>
        <p:spPr>
          <a:xfrm>
            <a:off x="1276945" y="4910061"/>
            <a:ext cx="1081586" cy="16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8000"/>
              </a:lnSpc>
              <a:buSzPts val="1400"/>
            </a:pPr>
            <a:r>
              <a:rPr lang="en-US" sz="692">
                <a:latin typeface="Montserrat"/>
                <a:ea typeface="Montserrat"/>
                <a:cs typeface="Montserrat"/>
                <a:sym typeface="Montserrat"/>
              </a:rPr>
              <a:t>@isaserpa</a:t>
            </a:r>
            <a:endParaRPr sz="692"/>
          </a:p>
        </p:txBody>
      </p:sp>
      <p:sp>
        <p:nvSpPr>
          <p:cNvPr id="183" name="Google Shape;183;p6"/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4" name="Google Shape;18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9739" y="1704683"/>
            <a:ext cx="4388048" cy="28577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236A327-3F23-4A71-ACEF-9B8F6D1AE5A3}"/>
              </a:ext>
            </a:extLst>
          </p:cNvPr>
          <p:cNvSpPr/>
          <p:nvPr/>
        </p:nvSpPr>
        <p:spPr>
          <a:xfrm>
            <a:off x="1920254" y="254866"/>
            <a:ext cx="5303502" cy="1312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294" tIns="32147" rIns="64294" bIns="321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40000"/>
              </a:lnSpc>
              <a:buSzPts val="3600"/>
            </a:pPr>
            <a:r>
              <a:rPr lang="pt-BR" sz="2250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O que estava acontecendo no mundo 116 anos atrás?</a:t>
            </a:r>
            <a:endParaRPr lang="pt-BR" sz="692" dirty="0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12" name="Google Shape;198;p7">
            <a:extLst>
              <a:ext uri="{FF2B5EF4-FFF2-40B4-BE49-F238E27FC236}">
                <a16:creationId xmlns:a16="http://schemas.microsoft.com/office/drawing/2014/main" id="{ABA68BC6-F360-4886-AAE9-262E86FCDA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55245" y="25486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9;p7">
            <a:extLst>
              <a:ext uri="{FF2B5EF4-FFF2-40B4-BE49-F238E27FC236}">
                <a16:creationId xmlns:a16="http://schemas.microsoft.com/office/drawing/2014/main" id="{E754AA7B-7594-4586-B5C5-317FFAD868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86619" y="4343132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6110995" y="-40048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2092640" y="4838035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7"/>
          <p:cNvSpPr txBox="1"/>
          <p:nvPr/>
        </p:nvSpPr>
        <p:spPr>
          <a:xfrm>
            <a:off x="1155795" y="4900678"/>
            <a:ext cx="1081586" cy="16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8000"/>
              </a:lnSpc>
              <a:buSzPts val="1400"/>
            </a:pPr>
            <a:r>
              <a:rPr lang="en-US" sz="692">
                <a:latin typeface="Montserrat"/>
                <a:ea typeface="Montserrat"/>
                <a:cs typeface="Montserrat"/>
                <a:sym typeface="Montserrat"/>
              </a:rPr>
              <a:t>@isaserpa</a:t>
            </a:r>
            <a:endParaRPr sz="692"/>
          </a:p>
        </p:txBody>
      </p:sp>
      <p:sp>
        <p:nvSpPr>
          <p:cNvPr id="194" name="Google Shape;194;p7"/>
          <p:cNvSpPr txBox="1"/>
          <p:nvPr/>
        </p:nvSpPr>
        <p:spPr>
          <a:xfrm>
            <a:off x="1276945" y="4910061"/>
            <a:ext cx="1081586" cy="16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8000"/>
              </a:lnSpc>
              <a:buSzPts val="1400"/>
            </a:pPr>
            <a:r>
              <a:rPr lang="en-US" sz="692">
                <a:latin typeface="Montserrat"/>
                <a:ea typeface="Montserrat"/>
                <a:cs typeface="Montserrat"/>
                <a:sym typeface="Montserrat"/>
              </a:rPr>
              <a:t>@isaserpa</a:t>
            </a:r>
            <a:endParaRPr sz="692"/>
          </a:p>
        </p:txBody>
      </p:sp>
      <p:pic>
        <p:nvPicPr>
          <p:cNvPr id="196" name="Google Shape;196;p7"/>
          <p:cNvPicPr preferRelativeResize="0"/>
          <p:nvPr/>
        </p:nvPicPr>
        <p:blipFill rotWithShape="1">
          <a:blip r:embed="rId4">
            <a:alphaModFix/>
          </a:blip>
          <a:srcRect r="22" b="5567"/>
          <a:stretch/>
        </p:blipFill>
        <p:spPr>
          <a:xfrm>
            <a:off x="1475775" y="1283587"/>
            <a:ext cx="6192465" cy="308533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7"/>
          <p:cNvSpPr txBox="1"/>
          <p:nvPr/>
        </p:nvSpPr>
        <p:spPr>
          <a:xfrm>
            <a:off x="2366636" y="499014"/>
            <a:ext cx="4410728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1º </a:t>
            </a:r>
            <a:r>
              <a:rPr lang="en-US" sz="1969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vôo</a:t>
            </a:r>
            <a:r>
              <a:rPr lang="en-US" sz="1969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1969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irmãos</a:t>
            </a:r>
            <a:r>
              <a:rPr lang="en-US" sz="1969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Wright - </a:t>
            </a:r>
            <a:r>
              <a:rPr lang="en-US" sz="1969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1903</a:t>
            </a:r>
            <a:endParaRPr sz="692" b="1" dirty="0"/>
          </a:p>
        </p:txBody>
      </p:sp>
      <p:pic>
        <p:nvPicPr>
          <p:cNvPr id="198" name="Google Shape;198;p7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23158" y="18957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7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54538" y="4333467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B940B193-9931-4AAA-AFC2-3CE95B1F47C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2"/>
          <p:cNvSpPr txBox="1"/>
          <p:nvPr/>
        </p:nvSpPr>
        <p:spPr>
          <a:xfrm>
            <a:off x="1812727" y="1903058"/>
            <a:ext cx="5518547" cy="1604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1"/>
              </a:lnSpc>
              <a:buSzPts val="5031"/>
            </a:pPr>
            <a:r>
              <a:rPr lang="pt-BR" sz="253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CENÁRIO COMPLEXO</a:t>
            </a:r>
          </a:p>
          <a:p>
            <a:pPr algn="ctr">
              <a:lnSpc>
                <a:spcPct val="103001"/>
              </a:lnSpc>
              <a:buSzPts val="5031"/>
            </a:pPr>
            <a:r>
              <a:rPr lang="pt-BR" sz="253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TRANSFORMAÇÃO CULTURAL</a:t>
            </a:r>
          </a:p>
          <a:p>
            <a:pPr algn="ctr">
              <a:lnSpc>
                <a:spcPct val="103001"/>
              </a:lnSpc>
              <a:buSzPts val="5031"/>
            </a:pPr>
            <a:r>
              <a:rPr lang="pt-BR" sz="253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116 COOPERATIVAS</a:t>
            </a:r>
          </a:p>
          <a:p>
            <a:pPr algn="ctr">
              <a:lnSpc>
                <a:spcPct val="103001"/>
              </a:lnSpc>
              <a:buSzPts val="5031"/>
            </a:pPr>
            <a:r>
              <a:rPr lang="pt-BR" sz="253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OPERAÇÃO ATIVA</a:t>
            </a:r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2E052A39-152C-4C83-8E32-7A62462BA9E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Google Shape;198;p7">
            <a:extLst>
              <a:ext uri="{FF2B5EF4-FFF2-40B4-BE49-F238E27FC236}">
                <a16:creationId xmlns:a16="http://schemas.microsoft.com/office/drawing/2014/main" id="{2788A14D-B6AD-4DFB-B2B8-6B66649793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23158" y="18957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9;p7">
            <a:extLst>
              <a:ext uri="{FF2B5EF4-FFF2-40B4-BE49-F238E27FC236}">
                <a16:creationId xmlns:a16="http://schemas.microsoft.com/office/drawing/2014/main" id="{C5184367-97A7-4F5B-8A3B-0AD3671738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54538" y="4333467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342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0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-356577" y="3029623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0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6641126" y="90915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0"/>
          <p:cNvSpPr txBox="1"/>
          <p:nvPr/>
        </p:nvSpPr>
        <p:spPr>
          <a:xfrm>
            <a:off x="1812726" y="2291417"/>
            <a:ext cx="5518547" cy="560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1"/>
              </a:lnSpc>
              <a:buSzPts val="5031"/>
            </a:pPr>
            <a:r>
              <a:rPr lang="en-US" sz="3537" b="1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Troca</a:t>
            </a:r>
            <a:r>
              <a:rPr lang="en-US" sz="3537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do core </a:t>
            </a:r>
            <a:r>
              <a:rPr lang="en-US" sz="3537" b="1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bancário</a:t>
            </a:r>
            <a:r>
              <a:rPr lang="en-US" sz="3537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 dirty="0"/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805534CB-072B-474B-A58F-868EF95D2886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oogle Shape;223;p102">
            <a:extLst>
              <a:ext uri="{FF2B5EF4-FFF2-40B4-BE49-F238E27FC236}">
                <a16:creationId xmlns:a16="http://schemas.microsoft.com/office/drawing/2014/main" id="{9DE7F94E-E041-4CF8-9313-2062A1D033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23158" y="18957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4;p102">
            <a:extLst>
              <a:ext uri="{FF2B5EF4-FFF2-40B4-BE49-F238E27FC236}">
                <a16:creationId xmlns:a16="http://schemas.microsoft.com/office/drawing/2014/main" id="{F6545872-E486-4BC6-AC84-16934D99DFD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66571" y="4393627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TROCAR O PNEU DO CARRO ANDANDO">
            <a:extLst>
              <a:ext uri="{FF2B5EF4-FFF2-40B4-BE49-F238E27FC236}">
                <a16:creationId xmlns:a16="http://schemas.microsoft.com/office/drawing/2014/main" id="{097CFD3E-9784-4108-960F-42DE4C0B3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20" y="396167"/>
            <a:ext cx="5801574" cy="435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83;p6">
            <a:extLst>
              <a:ext uri="{FF2B5EF4-FFF2-40B4-BE49-F238E27FC236}">
                <a16:creationId xmlns:a16="http://schemas.microsoft.com/office/drawing/2014/main" id="{57843DFD-9303-43EE-AE14-D31666EA372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Google Shape;233;p10">
            <a:extLst>
              <a:ext uri="{FF2B5EF4-FFF2-40B4-BE49-F238E27FC236}">
                <a16:creationId xmlns:a16="http://schemas.microsoft.com/office/drawing/2014/main" id="{AA0CC4B1-6205-44DE-A35F-8DD49B4D2A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6918" t="49543" r="46918" b="49543"/>
          <a:stretch/>
        </p:blipFill>
        <p:spPr>
          <a:xfrm rot="-861306">
            <a:off x="-356577" y="3029623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34;p10">
            <a:extLst>
              <a:ext uri="{FF2B5EF4-FFF2-40B4-BE49-F238E27FC236}">
                <a16:creationId xmlns:a16="http://schemas.microsoft.com/office/drawing/2014/main" id="{D28ACB29-2A8C-4B27-ADB5-358CE58637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6918" t="49543" r="46918" b="49543"/>
          <a:stretch/>
        </p:blipFill>
        <p:spPr>
          <a:xfrm rot="3043392">
            <a:off x="6450626" y="-112285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23;p102">
            <a:extLst>
              <a:ext uri="{FF2B5EF4-FFF2-40B4-BE49-F238E27FC236}">
                <a16:creationId xmlns:a16="http://schemas.microsoft.com/office/drawing/2014/main" id="{11522901-7C0C-4FD2-92C5-58BE24D52D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23158" y="18957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24;p102">
            <a:extLst>
              <a:ext uri="{FF2B5EF4-FFF2-40B4-BE49-F238E27FC236}">
                <a16:creationId xmlns:a16="http://schemas.microsoft.com/office/drawing/2014/main" id="{DD2E9143-FB6F-4632-8969-8340636A0C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66571" y="4393627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619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1" descr="Uma imagem contendo pessoa, parede, interior, mulher&#10;&#10;Descrição gerada com muito alta confianç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9521" y="341150"/>
            <a:ext cx="5330017" cy="43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13134" y="189576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69908" y="4292027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5E4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2"/>
          <p:cNvGrpSpPr/>
          <p:nvPr/>
        </p:nvGrpSpPr>
        <p:grpSpPr>
          <a:xfrm>
            <a:off x="1557812" y="727257"/>
            <a:ext cx="6551472" cy="1216643"/>
            <a:chOff x="0" y="171449"/>
            <a:chExt cx="9728257" cy="2307118"/>
          </a:xfrm>
        </p:grpSpPr>
        <p:sp>
          <p:nvSpPr>
            <p:cNvPr id="252" name="Google Shape;252;p12"/>
            <p:cNvSpPr txBox="1"/>
            <p:nvPr/>
          </p:nvSpPr>
          <p:spPr>
            <a:xfrm>
              <a:off x="0" y="171449"/>
              <a:ext cx="9703615" cy="8567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82985"/>
                </a:lnSpc>
                <a:buSzPts val="5031"/>
              </a:pPr>
              <a:r>
                <a:rPr lang="en-US" sz="3537" b="1">
                  <a:latin typeface="Tahoma"/>
                  <a:ea typeface="Tahoma"/>
                  <a:cs typeface="Tahoma"/>
                  <a:sym typeface="Tahoma"/>
                </a:rPr>
                <a:t>Escalabilidade</a:t>
              </a:r>
              <a:endParaRPr sz="3537" b="1"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53" name="Google Shape;253;p12"/>
            <p:cNvSpPr txBox="1"/>
            <p:nvPr/>
          </p:nvSpPr>
          <p:spPr>
            <a:xfrm>
              <a:off x="0" y="1366011"/>
              <a:ext cx="9728257" cy="111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2583"/>
                </a:lnSpc>
                <a:buSzPts val="2400"/>
              </a:pPr>
              <a:r>
                <a:rPr lang="en-US" sz="1687">
                  <a:latin typeface="Tahoma"/>
                  <a:ea typeface="Tahoma"/>
                  <a:cs typeface="Tahoma"/>
                  <a:sym typeface="Tahoma"/>
                </a:rPr>
                <a:t>Operação sustentável, manutenção mais rápida e efetiva, omni-channel</a:t>
              </a:r>
              <a:endParaRPr sz="692"/>
            </a:p>
          </p:txBody>
        </p:sp>
      </p:grpSp>
      <p:pic>
        <p:nvPicPr>
          <p:cNvPr id="254" name="Google Shape;254;p12"/>
          <p:cNvPicPr preferRelativeResize="0"/>
          <p:nvPr/>
        </p:nvPicPr>
        <p:blipFill rotWithShape="1">
          <a:blip r:embed="rId3">
            <a:alphaModFix/>
          </a:blip>
          <a:srcRect l="23225" t="40000" r="23224" b="39998"/>
          <a:stretch/>
        </p:blipFill>
        <p:spPr>
          <a:xfrm>
            <a:off x="0" y="2571750"/>
            <a:ext cx="9144000" cy="2571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5" name="Google Shape;255;p12"/>
          <p:cNvGrpSpPr/>
          <p:nvPr/>
        </p:nvGrpSpPr>
        <p:grpSpPr>
          <a:xfrm>
            <a:off x="1557812" y="3352581"/>
            <a:ext cx="6551472" cy="1216644"/>
            <a:chOff x="0" y="171449"/>
            <a:chExt cx="9728257" cy="2307119"/>
          </a:xfrm>
        </p:grpSpPr>
        <p:sp>
          <p:nvSpPr>
            <p:cNvPr id="256" name="Google Shape;256;p12"/>
            <p:cNvSpPr txBox="1"/>
            <p:nvPr/>
          </p:nvSpPr>
          <p:spPr>
            <a:xfrm>
              <a:off x="0" y="171449"/>
              <a:ext cx="9703615" cy="8567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82985"/>
                </a:lnSpc>
                <a:buSzPts val="5031"/>
              </a:pPr>
              <a:r>
                <a:rPr lang="en-US" sz="3537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Inovação</a:t>
              </a:r>
              <a:endParaRPr sz="3537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57" name="Google Shape;257;p12"/>
            <p:cNvSpPr txBox="1"/>
            <p:nvPr/>
          </p:nvSpPr>
          <p:spPr>
            <a:xfrm>
              <a:off x="0" y="1366012"/>
              <a:ext cx="9728257" cy="111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2583"/>
                </a:lnSpc>
                <a:buSzPts val="2400"/>
              </a:pP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Estrutura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que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permite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experimentos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,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novas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funcionalidades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,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mais</a:t>
              </a:r>
              <a:r>
                <a:rPr lang="en-US" sz="1687" dirty="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1687" dirty="0" err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assertividade</a:t>
              </a:r>
              <a:endParaRPr sz="1687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pic>
        <p:nvPicPr>
          <p:cNvPr id="259" name="Google Shape;259;p12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40550" y="235754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2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56163" y="4256134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83;p6">
            <a:extLst>
              <a:ext uri="{FF2B5EF4-FFF2-40B4-BE49-F238E27FC236}">
                <a16:creationId xmlns:a16="http://schemas.microsoft.com/office/drawing/2014/main" id="{15FC4670-256B-4F1A-9BD1-CEDB7DAF6690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 txBox="1"/>
          <p:nvPr/>
        </p:nvSpPr>
        <p:spPr>
          <a:xfrm>
            <a:off x="1598414" y="1566266"/>
            <a:ext cx="5933777" cy="57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3000"/>
              </a:lnSpc>
              <a:buSzPts val="6400"/>
            </a:pPr>
            <a:r>
              <a:rPr lang="en-US" sz="45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Na prática</a:t>
            </a:r>
            <a:endParaRPr sz="4500" b="1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66" name="Google Shape;266;p13"/>
          <p:cNvSpPr txBox="1"/>
          <p:nvPr/>
        </p:nvSpPr>
        <p:spPr>
          <a:xfrm>
            <a:off x="1918368" y="2571758"/>
            <a:ext cx="5307277" cy="143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8499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Criar uma nova experiência para os usuários na agência e nos canais: </a:t>
            </a:r>
            <a:endParaRPr sz="692"/>
          </a:p>
          <a:p>
            <a:pPr algn="ctr">
              <a:lnSpc>
                <a:spcPct val="118499"/>
              </a:lnSpc>
              <a:buSzPts val="2800"/>
            </a:pPr>
            <a:r>
              <a:rPr lang="en-US" sz="1969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Mobile, Internet Banking e ATM</a:t>
            </a:r>
            <a:endParaRPr sz="692">
              <a:solidFill>
                <a:srgbClr val="37D5E4"/>
              </a:solidFill>
            </a:endParaRPr>
          </a:p>
          <a:p>
            <a:pPr algn="ctr">
              <a:lnSpc>
                <a:spcPct val="158000"/>
              </a:lnSpc>
              <a:buSzPts val="2100"/>
            </a:pPr>
            <a:endParaRPr sz="1477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7" name="Google Shape;267;p13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6110995" y="-40048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3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2092640" y="4838035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83;p6">
            <a:extLst>
              <a:ext uri="{FF2B5EF4-FFF2-40B4-BE49-F238E27FC236}">
                <a16:creationId xmlns:a16="http://schemas.microsoft.com/office/drawing/2014/main" id="{DC37CDE3-DD42-4735-8DBF-9C98F43B78F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Google Shape;288;p15">
            <a:extLst>
              <a:ext uri="{FF2B5EF4-FFF2-40B4-BE49-F238E27FC236}">
                <a16:creationId xmlns:a16="http://schemas.microsoft.com/office/drawing/2014/main" id="{BA41D04B-989C-4B9E-8F19-2523D5A7A0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8598" y="420130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89;p15">
            <a:extLst>
              <a:ext uri="{FF2B5EF4-FFF2-40B4-BE49-F238E27FC236}">
                <a16:creationId xmlns:a16="http://schemas.microsoft.com/office/drawing/2014/main" id="{1F2C67BA-6B5F-4362-A6A4-71BA0891AF0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40549" y="142852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4" descr="Uma imagem contendo pessoa, homem, interior, vestuário&#10;&#10;Descrição gerada com muito alta confianç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4570" y="715283"/>
            <a:ext cx="4454098" cy="3999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8597" y="104492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40550" y="3911578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A71B15FD-F823-4140-8DC7-6C9BC12D5657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 txBox="1"/>
          <p:nvPr/>
        </p:nvSpPr>
        <p:spPr>
          <a:xfrm>
            <a:off x="1051224" y="1728623"/>
            <a:ext cx="6839480" cy="8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0"/>
              </a:lnSpc>
              <a:buSzPts val="7200"/>
            </a:pPr>
            <a:r>
              <a:rPr lang="en-US" sz="5062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endParaRPr sz="692" dirty="0">
              <a:solidFill>
                <a:schemeClr val="bg1"/>
              </a:solidFill>
            </a:endParaRPr>
          </a:p>
        </p:txBody>
      </p:sp>
      <p:sp>
        <p:nvSpPr>
          <p:cNvPr id="285" name="Google Shape;285;p15"/>
          <p:cNvSpPr txBox="1"/>
          <p:nvPr/>
        </p:nvSpPr>
        <p:spPr>
          <a:xfrm>
            <a:off x="2330602" y="2571752"/>
            <a:ext cx="4280738" cy="778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3600"/>
            </a:pPr>
            <a:r>
              <a:rPr lang="en-US" sz="253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Criar um novo aplicativo mobile do zero para o Sicredi</a:t>
            </a:r>
            <a:endParaRPr sz="2531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7" name="Google Shape;287;p15"/>
          <p:cNvSpPr txBox="1"/>
          <p:nvPr/>
        </p:nvSpPr>
        <p:spPr>
          <a:xfrm>
            <a:off x="3571336" y="3463832"/>
            <a:ext cx="2001331" cy="3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latin typeface="Arimo"/>
                <a:ea typeface="Arimo"/>
                <a:cs typeface="Arimo"/>
                <a:sym typeface="Arimo"/>
              </a:rPr>
              <a:t>Arquitetura escalável</a:t>
            </a:r>
            <a:endParaRPr sz="692"/>
          </a:p>
        </p:txBody>
      </p:sp>
      <p:pic>
        <p:nvPicPr>
          <p:cNvPr id="288" name="Google Shape;288;p15"/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78598" y="420130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5"/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40549" y="14285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0ABF356C-106D-4725-8242-9FC11FBA005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/>
          <p:nvPr/>
        </p:nvSpPr>
        <p:spPr>
          <a:xfrm>
            <a:off x="3571336" y="3463832"/>
            <a:ext cx="2001331" cy="3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latin typeface="Arimo"/>
                <a:ea typeface="Arimo"/>
                <a:cs typeface="Arimo"/>
                <a:sym typeface="Arimo"/>
              </a:rPr>
              <a:t>Arquitetura escalável</a:t>
            </a:r>
            <a:endParaRPr sz="692"/>
          </a:p>
        </p:txBody>
      </p:sp>
      <p:sp>
        <p:nvSpPr>
          <p:cNvPr id="296" name="Google Shape;296;p16"/>
          <p:cNvSpPr txBox="1"/>
          <p:nvPr/>
        </p:nvSpPr>
        <p:spPr>
          <a:xfrm>
            <a:off x="3578090" y="3477221"/>
            <a:ext cx="1987832" cy="318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Arquitetura escalável</a:t>
            </a:r>
            <a:endParaRPr sz="1477">
              <a:solidFill>
                <a:srgbClr val="37D5E4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9" name="Google Shape;299;p16"/>
          <p:cNvSpPr txBox="1"/>
          <p:nvPr/>
        </p:nvSpPr>
        <p:spPr>
          <a:xfrm>
            <a:off x="1051224" y="1728623"/>
            <a:ext cx="6839480" cy="8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0"/>
              </a:lnSpc>
              <a:buSzPts val="7200"/>
            </a:pPr>
            <a:r>
              <a:rPr lang="en-US" sz="5062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endParaRPr sz="692"/>
          </a:p>
        </p:txBody>
      </p:sp>
      <p:sp>
        <p:nvSpPr>
          <p:cNvPr id="300" name="Google Shape;300;p16"/>
          <p:cNvSpPr txBox="1"/>
          <p:nvPr/>
        </p:nvSpPr>
        <p:spPr>
          <a:xfrm>
            <a:off x="2330602" y="2571752"/>
            <a:ext cx="4280738" cy="778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3600"/>
            </a:pPr>
            <a:r>
              <a:rPr lang="en-US" sz="253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Criar um novo aplicativo mobile do zero para o Sicredi</a:t>
            </a:r>
            <a:endParaRPr sz="2531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" name="Google Shape;288;p15">
            <a:extLst>
              <a:ext uri="{FF2B5EF4-FFF2-40B4-BE49-F238E27FC236}">
                <a16:creationId xmlns:a16="http://schemas.microsoft.com/office/drawing/2014/main" id="{57543FF3-D9E5-4951-B590-77078A7AD9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78598" y="420130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89;p15">
            <a:extLst>
              <a:ext uri="{FF2B5EF4-FFF2-40B4-BE49-F238E27FC236}">
                <a16:creationId xmlns:a16="http://schemas.microsoft.com/office/drawing/2014/main" id="{092DF54F-57B7-421B-B2A0-406DE47748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40549" y="14285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C4848EC5-8312-4850-A7D4-9788C3FE3BB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7"/>
          <p:cNvSpPr txBox="1"/>
          <p:nvPr/>
        </p:nvSpPr>
        <p:spPr>
          <a:xfrm>
            <a:off x="3571336" y="3463832"/>
            <a:ext cx="2001331" cy="3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latin typeface="Arimo"/>
                <a:ea typeface="Arimo"/>
                <a:cs typeface="Arimo"/>
                <a:sym typeface="Arimo"/>
              </a:rPr>
              <a:t>Arquitetura escalável</a:t>
            </a:r>
            <a:endParaRPr sz="692"/>
          </a:p>
        </p:txBody>
      </p:sp>
      <p:sp>
        <p:nvSpPr>
          <p:cNvPr id="307" name="Google Shape;307;p17"/>
          <p:cNvSpPr txBox="1"/>
          <p:nvPr/>
        </p:nvSpPr>
        <p:spPr>
          <a:xfrm>
            <a:off x="3578090" y="3477226"/>
            <a:ext cx="1987832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Arquitetura escalável</a:t>
            </a:r>
            <a:endParaRPr sz="692"/>
          </a:p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Alta performance</a:t>
            </a:r>
            <a:endParaRPr sz="692"/>
          </a:p>
        </p:txBody>
      </p:sp>
      <p:sp>
        <p:nvSpPr>
          <p:cNvPr id="310" name="Google Shape;310;p17"/>
          <p:cNvSpPr txBox="1"/>
          <p:nvPr/>
        </p:nvSpPr>
        <p:spPr>
          <a:xfrm>
            <a:off x="1051224" y="1728623"/>
            <a:ext cx="6839480" cy="8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0"/>
              </a:lnSpc>
              <a:buSzPts val="7200"/>
            </a:pPr>
            <a:r>
              <a:rPr lang="en-US" sz="5062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endParaRPr sz="692"/>
          </a:p>
        </p:txBody>
      </p:sp>
      <p:sp>
        <p:nvSpPr>
          <p:cNvPr id="311" name="Google Shape;311;p17"/>
          <p:cNvSpPr txBox="1"/>
          <p:nvPr/>
        </p:nvSpPr>
        <p:spPr>
          <a:xfrm>
            <a:off x="2330602" y="2571752"/>
            <a:ext cx="4280738" cy="778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3600"/>
            </a:pPr>
            <a:r>
              <a:rPr lang="en-US" sz="253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Criar um novo aplicativo mobile do zero para o Sicredi</a:t>
            </a:r>
            <a:endParaRPr sz="2531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" name="Google Shape;288;p15">
            <a:extLst>
              <a:ext uri="{FF2B5EF4-FFF2-40B4-BE49-F238E27FC236}">
                <a16:creationId xmlns:a16="http://schemas.microsoft.com/office/drawing/2014/main" id="{07281143-7025-4BC8-8D4C-9C23338AED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78598" y="420130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89;p15">
            <a:extLst>
              <a:ext uri="{FF2B5EF4-FFF2-40B4-BE49-F238E27FC236}">
                <a16:creationId xmlns:a16="http://schemas.microsoft.com/office/drawing/2014/main" id="{795CB97A-AA5B-457B-8D41-A6337FB960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40549" y="14285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1C0BA391-C8E0-4394-B0C0-866E4F22E3B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"/>
          <p:cNvSpPr txBox="1"/>
          <p:nvPr/>
        </p:nvSpPr>
        <p:spPr>
          <a:xfrm>
            <a:off x="3571336" y="3463832"/>
            <a:ext cx="2001331" cy="3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latin typeface="Arimo"/>
                <a:ea typeface="Arimo"/>
                <a:cs typeface="Arimo"/>
                <a:sym typeface="Arimo"/>
              </a:rPr>
              <a:t>Arquitetura escalável</a:t>
            </a:r>
            <a:endParaRPr sz="692"/>
          </a:p>
        </p:txBody>
      </p:sp>
      <p:sp>
        <p:nvSpPr>
          <p:cNvPr id="318" name="Google Shape;318;p18"/>
          <p:cNvSpPr txBox="1"/>
          <p:nvPr/>
        </p:nvSpPr>
        <p:spPr>
          <a:xfrm>
            <a:off x="3344361" y="3477226"/>
            <a:ext cx="2455280" cy="95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Arquitetura escalável</a:t>
            </a:r>
            <a:endParaRPr sz="692"/>
          </a:p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Alta performance</a:t>
            </a:r>
            <a:endParaRPr sz="692"/>
          </a:p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Experiência personalizada</a:t>
            </a:r>
            <a:endParaRPr sz="692"/>
          </a:p>
        </p:txBody>
      </p:sp>
      <p:sp>
        <p:nvSpPr>
          <p:cNvPr id="321" name="Google Shape;321;p18"/>
          <p:cNvSpPr txBox="1"/>
          <p:nvPr/>
        </p:nvSpPr>
        <p:spPr>
          <a:xfrm>
            <a:off x="1051224" y="1728623"/>
            <a:ext cx="6839480" cy="8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3000"/>
              </a:lnSpc>
              <a:buSzPts val="7200"/>
            </a:pPr>
            <a:r>
              <a:rPr lang="en-US" sz="5062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endParaRPr sz="692"/>
          </a:p>
        </p:txBody>
      </p:sp>
      <p:sp>
        <p:nvSpPr>
          <p:cNvPr id="322" name="Google Shape;322;p18"/>
          <p:cNvSpPr txBox="1"/>
          <p:nvPr/>
        </p:nvSpPr>
        <p:spPr>
          <a:xfrm>
            <a:off x="2330602" y="2571752"/>
            <a:ext cx="4280738" cy="778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3600"/>
            </a:pPr>
            <a:r>
              <a:rPr lang="en-US" sz="253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Criar um novo aplicativo mobile do zero para o Sicredi</a:t>
            </a:r>
            <a:endParaRPr sz="2531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" name="Google Shape;288;p15">
            <a:extLst>
              <a:ext uri="{FF2B5EF4-FFF2-40B4-BE49-F238E27FC236}">
                <a16:creationId xmlns:a16="http://schemas.microsoft.com/office/drawing/2014/main" id="{EF7CD313-53B4-44FE-B41D-3E1014E9ED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78598" y="420130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89;p15">
            <a:extLst>
              <a:ext uri="{FF2B5EF4-FFF2-40B4-BE49-F238E27FC236}">
                <a16:creationId xmlns:a16="http://schemas.microsoft.com/office/drawing/2014/main" id="{7797BA6B-C89E-46BB-91C8-031C5F3F4FD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40549" y="14285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C626D216-951F-45BD-8B23-F2543BDA4B5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"/>
          <p:cNvSpPr txBox="1"/>
          <p:nvPr/>
        </p:nvSpPr>
        <p:spPr>
          <a:xfrm>
            <a:off x="8413080" y="4906334"/>
            <a:ext cx="590100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800" dirty="0">
                <a:solidFill>
                  <a:srgbClr val="3F4652"/>
                </a:solidFill>
              </a:rPr>
              <a:t>Fonte: </a:t>
            </a:r>
            <a:r>
              <a:rPr lang="en-US" sz="800" dirty="0" err="1">
                <a:solidFill>
                  <a:srgbClr val="3F4652"/>
                </a:solidFill>
              </a:rPr>
              <a:t>Giphy</a:t>
            </a:r>
            <a:r>
              <a:rPr lang="en-US" sz="800" dirty="0">
                <a:solidFill>
                  <a:srgbClr val="3F4652"/>
                </a:solidFill>
              </a:rPr>
              <a:t> </a:t>
            </a:r>
            <a:endParaRPr sz="800" dirty="0"/>
          </a:p>
        </p:txBody>
      </p:sp>
      <p:pic>
        <p:nvPicPr>
          <p:cNvPr id="329" name="Google Shape;329;p19" descr="Uma imagem contendo esporte, pessoa&#10;&#10;Descrição gerada com muito alta confianç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0064" y="131992"/>
            <a:ext cx="3683882" cy="4704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71287" y="131992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9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13080" y="4225913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A28B4DFA-EA1C-4872-B5FE-9251FE7A3DB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Google Shape;149;p3">
            <a:extLst>
              <a:ext uri="{FF2B5EF4-FFF2-40B4-BE49-F238E27FC236}">
                <a16:creationId xmlns:a16="http://schemas.microsoft.com/office/drawing/2014/main" id="{C61A6E90-6507-4C63-B8D1-0DE1BE36F2BC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0"/>
          <p:cNvPicPr preferRelativeResize="0"/>
          <p:nvPr/>
        </p:nvPicPr>
        <p:blipFill rotWithShape="1">
          <a:blip r:embed="rId3">
            <a:alphaModFix/>
          </a:blip>
          <a:srcRect l="31858" t="49041" r="31858" b="49040"/>
          <a:stretch/>
        </p:blipFill>
        <p:spPr>
          <a:xfrm>
            <a:off x="2227957" y="1312664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0"/>
          <p:cNvSpPr txBox="1"/>
          <p:nvPr/>
        </p:nvSpPr>
        <p:spPr>
          <a:xfrm>
            <a:off x="2599656" y="1060349"/>
            <a:ext cx="3937992" cy="449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7314"/>
              </a:lnSpc>
              <a:buSzPts val="5400"/>
            </a:pPr>
            <a:r>
              <a:rPr lang="en-US" sz="3797" b="1">
                <a:latin typeface="Tahoma"/>
                <a:ea typeface="Tahoma"/>
                <a:cs typeface="Tahoma"/>
                <a:sym typeface="Tahoma"/>
              </a:rPr>
              <a:t>Expectativas</a:t>
            </a:r>
            <a:endParaRPr sz="3797" b="1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339" name="Google Shape;339;p20"/>
          <p:cNvGrpSpPr/>
          <p:nvPr/>
        </p:nvGrpSpPr>
        <p:grpSpPr>
          <a:xfrm>
            <a:off x="1464475" y="2143131"/>
            <a:ext cx="1381172" cy="1221941"/>
            <a:chOff x="457200" y="3048000"/>
            <a:chExt cx="1964333" cy="1737871"/>
          </a:xfrm>
        </p:grpSpPr>
        <p:pic>
          <p:nvPicPr>
            <p:cNvPr id="340" name="Google Shape;340;p20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457200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20"/>
            <p:cNvSpPr txBox="1"/>
            <p:nvPr/>
          </p:nvSpPr>
          <p:spPr>
            <a:xfrm>
              <a:off x="533398" y="3801519"/>
              <a:ext cx="1790561" cy="2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 dirty="0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DESIGN SPRINT</a:t>
              </a:r>
              <a:endParaRPr sz="692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2" name="Google Shape;342;p20"/>
          <p:cNvGrpSpPr/>
          <p:nvPr/>
        </p:nvGrpSpPr>
        <p:grpSpPr>
          <a:xfrm>
            <a:off x="3043996" y="2143127"/>
            <a:ext cx="1381172" cy="1221941"/>
            <a:chOff x="2605301" y="3047998"/>
            <a:chExt cx="1964332" cy="1737870"/>
          </a:xfrm>
        </p:grpSpPr>
        <p:pic>
          <p:nvPicPr>
            <p:cNvPr id="343" name="Google Shape;343;p20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2605301" y="3047998"/>
              <a:ext cx="1964332" cy="1737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20"/>
            <p:cNvSpPr txBox="1"/>
            <p:nvPr/>
          </p:nvSpPr>
          <p:spPr>
            <a:xfrm>
              <a:off x="2692186" y="3570685"/>
              <a:ext cx="1790561" cy="834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 dirty="0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PESQUISAS QUALITATIVA</a:t>
              </a:r>
              <a:endParaRPr sz="692" dirty="0">
                <a:solidFill>
                  <a:schemeClr val="tx1"/>
                </a:solidFill>
              </a:endParaRPr>
            </a:p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 dirty="0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E QUANTITATIVA</a:t>
              </a:r>
              <a:endParaRPr sz="692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5" name="Google Shape;345;p20"/>
          <p:cNvGrpSpPr/>
          <p:nvPr/>
        </p:nvGrpSpPr>
        <p:grpSpPr>
          <a:xfrm>
            <a:off x="4623517" y="2143131"/>
            <a:ext cx="1381172" cy="1221941"/>
            <a:chOff x="4950817" y="3048000"/>
            <a:chExt cx="1964333" cy="1737871"/>
          </a:xfrm>
        </p:grpSpPr>
        <p:pic>
          <p:nvPicPr>
            <p:cNvPr id="346" name="Google Shape;346;p20"/>
            <p:cNvPicPr preferRelativeResize="0"/>
            <p:nvPr/>
          </p:nvPicPr>
          <p:blipFill rotWithShape="1">
            <a:blip r:embed="rId3">
              <a:alphaModFix/>
            </a:blip>
            <a:srcRect t="11836" b="11835"/>
            <a:stretch/>
          </p:blipFill>
          <p:spPr>
            <a:xfrm>
              <a:off x="4950817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20"/>
            <p:cNvSpPr txBox="1"/>
            <p:nvPr/>
          </p:nvSpPr>
          <p:spPr>
            <a:xfrm>
              <a:off x="5027015" y="3801519"/>
              <a:ext cx="1790561" cy="2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 dirty="0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LEAN INCEPTION</a:t>
              </a:r>
              <a:endParaRPr sz="692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8" name="Google Shape;348;p20"/>
          <p:cNvGrpSpPr/>
          <p:nvPr/>
        </p:nvGrpSpPr>
        <p:grpSpPr>
          <a:xfrm>
            <a:off x="6203039" y="2143128"/>
            <a:ext cx="1381172" cy="1221941"/>
            <a:chOff x="7196491" y="3048000"/>
            <a:chExt cx="1964333" cy="1737871"/>
          </a:xfrm>
        </p:grpSpPr>
        <p:pic>
          <p:nvPicPr>
            <p:cNvPr id="349" name="Google Shape;349;p20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7196491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20"/>
            <p:cNvSpPr txBox="1"/>
            <p:nvPr/>
          </p:nvSpPr>
          <p:spPr>
            <a:xfrm>
              <a:off x="7272689" y="3686103"/>
              <a:ext cx="1790561" cy="55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 dirty="0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MUITOS E MUITOS TESTES</a:t>
              </a:r>
              <a:endParaRPr sz="692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Google Shape;330;p19">
            <a:extLst>
              <a:ext uri="{FF2B5EF4-FFF2-40B4-BE49-F238E27FC236}">
                <a16:creationId xmlns:a16="http://schemas.microsoft.com/office/drawing/2014/main" id="{C0CB0CBD-E1FB-40C9-944D-3AD209E250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71287" y="131992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1;p19">
            <a:extLst>
              <a:ext uri="{FF2B5EF4-FFF2-40B4-BE49-F238E27FC236}">
                <a16:creationId xmlns:a16="http://schemas.microsoft.com/office/drawing/2014/main" id="{17D5324D-6DCE-4C7A-98D3-91185D3854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13080" y="4225913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83;p6">
            <a:extLst>
              <a:ext uri="{FF2B5EF4-FFF2-40B4-BE49-F238E27FC236}">
                <a16:creationId xmlns:a16="http://schemas.microsoft.com/office/drawing/2014/main" id="{3878AB6B-6CC6-42EE-9D8B-76033EF5C66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Google Shape;149;p3">
            <a:extLst>
              <a:ext uri="{FF2B5EF4-FFF2-40B4-BE49-F238E27FC236}">
                <a16:creationId xmlns:a16="http://schemas.microsoft.com/office/drawing/2014/main" id="{C98AAC58-B009-47D1-8ACF-23F503D4B178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49;p3">
            <a:extLst>
              <a:ext uri="{FF2B5EF4-FFF2-40B4-BE49-F238E27FC236}">
                <a16:creationId xmlns:a16="http://schemas.microsoft.com/office/drawing/2014/main" id="{0BE868EB-D848-459B-896C-DD11A96F3828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359" name="Google Shape;359;p21"/>
          <p:cNvPicPr preferRelativeResize="0"/>
          <p:nvPr/>
        </p:nvPicPr>
        <p:blipFill rotWithShape="1">
          <a:blip r:embed="rId3">
            <a:alphaModFix/>
          </a:blip>
          <a:srcRect l="31858" t="49041" r="31858" b="49040"/>
          <a:stretch/>
        </p:blipFill>
        <p:spPr>
          <a:xfrm>
            <a:off x="2227957" y="1312664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1"/>
          <p:cNvSpPr txBox="1"/>
          <p:nvPr/>
        </p:nvSpPr>
        <p:spPr>
          <a:xfrm>
            <a:off x="2599656" y="1060349"/>
            <a:ext cx="3937992" cy="449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7314"/>
              </a:lnSpc>
              <a:buSzPts val="5400"/>
            </a:pPr>
            <a:r>
              <a:rPr lang="en-US" sz="3797" b="1">
                <a:latin typeface="Tahoma"/>
                <a:ea typeface="Tahoma"/>
                <a:cs typeface="Tahoma"/>
                <a:sym typeface="Tahoma"/>
              </a:rPr>
              <a:t>Expectativas</a:t>
            </a:r>
            <a:endParaRPr sz="3797" b="1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361" name="Google Shape;361;p21"/>
          <p:cNvGrpSpPr/>
          <p:nvPr/>
        </p:nvGrpSpPr>
        <p:grpSpPr>
          <a:xfrm>
            <a:off x="1464475" y="2143131"/>
            <a:ext cx="1381172" cy="1221941"/>
            <a:chOff x="457200" y="3048000"/>
            <a:chExt cx="1964333" cy="1737871"/>
          </a:xfrm>
        </p:grpSpPr>
        <p:pic>
          <p:nvPicPr>
            <p:cNvPr id="362" name="Google Shape;362;p21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457200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21"/>
            <p:cNvSpPr txBox="1"/>
            <p:nvPr/>
          </p:nvSpPr>
          <p:spPr>
            <a:xfrm>
              <a:off x="533398" y="3801519"/>
              <a:ext cx="1790562" cy="2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DESIGN SPRINT</a:t>
              </a:r>
              <a:endParaRPr sz="692">
                <a:solidFill>
                  <a:schemeClr val="tx1"/>
                </a:solidFill>
              </a:endParaRPr>
            </a:p>
          </p:txBody>
        </p:sp>
      </p:grpSp>
      <p:grpSp>
        <p:nvGrpSpPr>
          <p:cNvPr id="364" name="Google Shape;364;p21"/>
          <p:cNvGrpSpPr/>
          <p:nvPr/>
        </p:nvGrpSpPr>
        <p:grpSpPr>
          <a:xfrm>
            <a:off x="3043996" y="2143127"/>
            <a:ext cx="1381172" cy="1221941"/>
            <a:chOff x="2605301" y="3047999"/>
            <a:chExt cx="1964333" cy="1737871"/>
          </a:xfrm>
        </p:grpSpPr>
        <p:pic>
          <p:nvPicPr>
            <p:cNvPr id="365" name="Google Shape;365;p21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2605301" y="3047999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21"/>
            <p:cNvSpPr txBox="1"/>
            <p:nvPr/>
          </p:nvSpPr>
          <p:spPr>
            <a:xfrm>
              <a:off x="2692186" y="3570685"/>
              <a:ext cx="1790562" cy="834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PESQUISAS QUALITATIVA</a:t>
              </a:r>
              <a:endParaRPr sz="692">
                <a:solidFill>
                  <a:schemeClr val="tx1"/>
                </a:solidFill>
              </a:endParaRPr>
            </a:p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E QUANTITATIVA</a:t>
              </a:r>
              <a:endParaRPr sz="692">
                <a:solidFill>
                  <a:schemeClr val="tx1"/>
                </a:solidFill>
              </a:endParaRPr>
            </a:p>
          </p:txBody>
        </p:sp>
      </p:grpSp>
      <p:grpSp>
        <p:nvGrpSpPr>
          <p:cNvPr id="367" name="Google Shape;367;p21"/>
          <p:cNvGrpSpPr/>
          <p:nvPr/>
        </p:nvGrpSpPr>
        <p:grpSpPr>
          <a:xfrm>
            <a:off x="4623517" y="2143131"/>
            <a:ext cx="1381172" cy="1221941"/>
            <a:chOff x="4950817" y="3048000"/>
            <a:chExt cx="1964333" cy="1737871"/>
          </a:xfrm>
        </p:grpSpPr>
        <p:pic>
          <p:nvPicPr>
            <p:cNvPr id="368" name="Google Shape;368;p21"/>
            <p:cNvPicPr preferRelativeResize="0"/>
            <p:nvPr/>
          </p:nvPicPr>
          <p:blipFill rotWithShape="1">
            <a:blip r:embed="rId3">
              <a:alphaModFix/>
            </a:blip>
            <a:srcRect t="11836" b="11835"/>
            <a:stretch/>
          </p:blipFill>
          <p:spPr>
            <a:xfrm>
              <a:off x="4950817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21"/>
            <p:cNvSpPr txBox="1"/>
            <p:nvPr/>
          </p:nvSpPr>
          <p:spPr>
            <a:xfrm>
              <a:off x="5027015" y="3801519"/>
              <a:ext cx="1790562" cy="2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LEAN INCEPTION</a:t>
              </a:r>
              <a:endParaRPr sz="692">
                <a:solidFill>
                  <a:schemeClr val="tx1"/>
                </a:solidFill>
              </a:endParaRPr>
            </a:p>
          </p:txBody>
        </p:sp>
      </p:grpSp>
      <p:grpSp>
        <p:nvGrpSpPr>
          <p:cNvPr id="370" name="Google Shape;370;p21"/>
          <p:cNvGrpSpPr/>
          <p:nvPr/>
        </p:nvGrpSpPr>
        <p:grpSpPr>
          <a:xfrm>
            <a:off x="6203039" y="2143128"/>
            <a:ext cx="1381172" cy="1221941"/>
            <a:chOff x="7196491" y="3048000"/>
            <a:chExt cx="1964333" cy="1737871"/>
          </a:xfrm>
        </p:grpSpPr>
        <p:pic>
          <p:nvPicPr>
            <p:cNvPr id="371" name="Google Shape;371;p21"/>
            <p:cNvPicPr preferRelativeResize="0"/>
            <p:nvPr/>
          </p:nvPicPr>
          <p:blipFill rotWithShape="1">
            <a:blip r:embed="rId3">
              <a:alphaModFix/>
            </a:blip>
            <a:srcRect l="45257" t="46380" r="45257" b="46380"/>
            <a:stretch/>
          </p:blipFill>
          <p:spPr>
            <a:xfrm>
              <a:off x="7196491" y="3048000"/>
              <a:ext cx="1964333" cy="17378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21"/>
            <p:cNvSpPr txBox="1"/>
            <p:nvPr/>
          </p:nvSpPr>
          <p:spPr>
            <a:xfrm>
              <a:off x="7272689" y="3686103"/>
              <a:ext cx="1790562" cy="55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187"/>
                </a:lnSpc>
                <a:buSzPts val="1600"/>
              </a:pPr>
              <a:r>
                <a:rPr lang="en-US" sz="1125" b="1">
                  <a:solidFill>
                    <a:schemeClr val="tx1"/>
                  </a:solidFill>
                  <a:latin typeface="Tahoma"/>
                  <a:ea typeface="Tahoma"/>
                  <a:cs typeface="Tahoma"/>
                  <a:sym typeface="Tahoma"/>
                </a:rPr>
                <a:t>MUITOS E MUITOS TESTES</a:t>
              </a:r>
              <a:endParaRPr sz="692">
                <a:solidFill>
                  <a:schemeClr val="tx1"/>
                </a:solidFill>
              </a:endParaRPr>
            </a:p>
          </p:txBody>
        </p:sp>
      </p:grpSp>
      <p:pic>
        <p:nvPicPr>
          <p:cNvPr id="377" name="Google Shape;377;p21" descr="Uma imagem contendo pessoa&#10;&#10;Descrição gerada com muito alta confianç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6464" y="3466803"/>
            <a:ext cx="1339453" cy="160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0;p19">
            <a:extLst>
              <a:ext uri="{FF2B5EF4-FFF2-40B4-BE49-F238E27FC236}">
                <a16:creationId xmlns:a16="http://schemas.microsoft.com/office/drawing/2014/main" id="{841A63C0-0F8B-4A4F-B669-02B1CD7F0A1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71287" y="131992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31;p19">
            <a:extLst>
              <a:ext uri="{FF2B5EF4-FFF2-40B4-BE49-F238E27FC236}">
                <a16:creationId xmlns:a16="http://schemas.microsoft.com/office/drawing/2014/main" id="{4BB08FEA-409C-4090-8D48-8A39C8E2A1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13080" y="4225913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83;p6">
            <a:extLst>
              <a:ext uri="{FF2B5EF4-FFF2-40B4-BE49-F238E27FC236}">
                <a16:creationId xmlns:a16="http://schemas.microsoft.com/office/drawing/2014/main" id="{F61E4CFD-9D01-4712-9026-FA86CAEDA53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23"/>
          <p:cNvPicPr preferRelativeResize="0"/>
          <p:nvPr/>
        </p:nvPicPr>
        <p:blipFill rotWithShape="1">
          <a:blip r:embed="rId3">
            <a:alphaModFix/>
          </a:blip>
          <a:srcRect l="25624" t="32394" r="25624" b="32395"/>
          <a:stretch/>
        </p:blipFill>
        <p:spPr>
          <a:xfrm>
            <a:off x="1437680" y="308074"/>
            <a:ext cx="6268674" cy="4443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3"/>
          <p:cNvPicPr preferRelativeResize="0"/>
          <p:nvPr/>
        </p:nvPicPr>
        <p:blipFill rotWithShape="1">
          <a:blip r:embed="rId4">
            <a:alphaModFix/>
          </a:blip>
          <a:srcRect l="31858" t="49041" r="31858" b="49040"/>
          <a:stretch/>
        </p:blipFill>
        <p:spPr>
          <a:xfrm>
            <a:off x="2241352" y="1178719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3"/>
          <p:cNvSpPr txBox="1"/>
          <p:nvPr/>
        </p:nvSpPr>
        <p:spPr>
          <a:xfrm>
            <a:off x="2603004" y="982654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Planejamento</a:t>
            </a:r>
            <a:endParaRPr sz="353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93" name="Google Shape;393;p23"/>
          <p:cNvSpPr txBox="1"/>
          <p:nvPr/>
        </p:nvSpPr>
        <p:spPr>
          <a:xfrm>
            <a:off x="2241352" y="2023225"/>
            <a:ext cx="3937992" cy="1897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8582" lvl="1" indent="-142863">
              <a:lnSpc>
                <a:spcPct val="137250"/>
              </a:lnSpc>
              <a:buSzPts val="3200"/>
              <a:buFont typeface="Arial"/>
              <a:buChar char="•"/>
            </a:pPr>
            <a:r>
              <a:rPr lang="en-US" sz="2250">
                <a:latin typeface="Tahoma"/>
                <a:ea typeface="Tahoma"/>
                <a:cs typeface="Tahoma"/>
                <a:sym typeface="Tahoma"/>
              </a:rPr>
              <a:t>Workshop Design Sprint</a:t>
            </a:r>
            <a:endParaRPr sz="692"/>
          </a:p>
          <a:p>
            <a:pPr marL="278582" lvl="1" indent="-142863">
              <a:lnSpc>
                <a:spcPct val="137250"/>
              </a:lnSpc>
              <a:buSzPts val="3200"/>
              <a:buFont typeface="Arial"/>
              <a:buChar char="•"/>
            </a:pPr>
            <a:r>
              <a:rPr lang="en-US" sz="2250">
                <a:latin typeface="Tahoma"/>
                <a:ea typeface="Tahoma"/>
                <a:cs typeface="Tahoma"/>
                <a:sym typeface="Tahoma"/>
              </a:rPr>
              <a:t>Pesquisa e validações</a:t>
            </a:r>
            <a:endParaRPr sz="2250">
              <a:latin typeface="Tahoma"/>
              <a:ea typeface="Tahoma"/>
              <a:cs typeface="Tahoma"/>
              <a:sym typeface="Tahoma"/>
            </a:endParaRPr>
          </a:p>
          <a:p>
            <a:pPr marL="278582" lvl="1" indent="-142863">
              <a:lnSpc>
                <a:spcPct val="137250"/>
              </a:lnSpc>
              <a:buSzPts val="3200"/>
              <a:buFont typeface="Arial"/>
              <a:buChar char="•"/>
            </a:pPr>
            <a:r>
              <a:rPr lang="en-US" sz="2250">
                <a:latin typeface="Tahoma"/>
                <a:ea typeface="Tahoma"/>
                <a:cs typeface="Tahoma"/>
                <a:sym typeface="Tahoma"/>
              </a:rPr>
              <a:t>Refinamento</a:t>
            </a:r>
            <a:endParaRPr sz="2250">
              <a:latin typeface="Tahoma"/>
              <a:ea typeface="Tahoma"/>
              <a:cs typeface="Tahoma"/>
              <a:sym typeface="Tahoma"/>
            </a:endParaRPr>
          </a:p>
          <a:p>
            <a:pPr marL="278582" lvl="1" indent="-142863">
              <a:lnSpc>
                <a:spcPct val="137250"/>
              </a:lnSpc>
              <a:buSzPts val="3200"/>
              <a:buFont typeface="Arial"/>
              <a:buChar char="•"/>
            </a:pPr>
            <a:r>
              <a:rPr lang="en-US" sz="2250">
                <a:latin typeface="Tahoma"/>
                <a:ea typeface="Tahoma"/>
                <a:cs typeface="Tahoma"/>
                <a:sym typeface="Tahoma"/>
              </a:rPr>
              <a:t>Alpha e Beta</a:t>
            </a:r>
            <a:endParaRPr sz="692"/>
          </a:p>
        </p:txBody>
      </p:sp>
      <p:pic>
        <p:nvPicPr>
          <p:cNvPr id="395" name="Google Shape;395;p23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57208" y="4342827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3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280392" y="189267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83;p6">
            <a:extLst>
              <a:ext uri="{FF2B5EF4-FFF2-40B4-BE49-F238E27FC236}">
                <a16:creationId xmlns:a16="http://schemas.microsoft.com/office/drawing/2014/main" id="{F8A0499B-1733-41CF-A128-E1030D617DA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eople running on race track">
            <a:extLst>
              <a:ext uri="{FF2B5EF4-FFF2-40B4-BE49-F238E27FC236}">
                <a16:creationId xmlns:a16="http://schemas.microsoft.com/office/drawing/2014/main" id="{DF16101A-F15E-4F09-8F0E-ACDEAA061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F6BD308-2CF1-4047-B40B-494877F894B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>
              <a:alpha val="67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oogle Shape;330;p19">
            <a:extLst>
              <a:ext uri="{FF2B5EF4-FFF2-40B4-BE49-F238E27FC236}">
                <a16:creationId xmlns:a16="http://schemas.microsoft.com/office/drawing/2014/main" id="{273D2BD3-D7BB-420D-A40A-3AFF8864D060}"/>
              </a:ext>
            </a:extLst>
          </p:cNvPr>
          <p:cNvPicPr preferRelativeResize="0"/>
          <p:nvPr/>
        </p:nvPicPr>
        <p:blipFill rotWithShape="1">
          <a:blip r:embed="rId4">
            <a:alphaModFix/>
            <a:lum bright="70000" contrast="-70000"/>
          </a:blip>
          <a:srcRect t="16000" b="24000"/>
          <a:stretch/>
        </p:blipFill>
        <p:spPr>
          <a:xfrm>
            <a:off x="-371287" y="131992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31;p19">
            <a:extLst>
              <a:ext uri="{FF2B5EF4-FFF2-40B4-BE49-F238E27FC236}">
                <a16:creationId xmlns:a16="http://schemas.microsoft.com/office/drawing/2014/main" id="{ABD46CF3-B79F-4445-83FF-B177124E8B2E}"/>
              </a:ext>
            </a:extLst>
          </p:cNvPr>
          <p:cNvPicPr preferRelativeResize="0"/>
          <p:nvPr/>
        </p:nvPicPr>
        <p:blipFill rotWithShape="1">
          <a:blip r:embed="rId4">
            <a:alphaModFix/>
            <a:lum bright="70000" contrast="-70000"/>
          </a:blip>
          <a:srcRect t="16000" b="24000"/>
          <a:stretch/>
        </p:blipFill>
        <p:spPr>
          <a:xfrm>
            <a:off x="8413080" y="4225913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2775912A-5E73-4CE5-9FC0-08C48AE8FCA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CECCCC-FC6E-471D-9790-76F0D54F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475" y="1329803"/>
            <a:ext cx="6701050" cy="2483893"/>
          </a:xfrm>
        </p:spPr>
        <p:txBody>
          <a:bodyPr>
            <a:norm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começamos?</a:t>
            </a:r>
          </a:p>
        </p:txBody>
      </p:sp>
    </p:spTree>
    <p:extLst>
      <p:ext uri="{BB962C8B-B14F-4D97-AF65-F5344CB8AC3E}">
        <p14:creationId xmlns:p14="http://schemas.microsoft.com/office/powerpoint/2010/main" val="1756382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5"/>
          <p:cNvSpPr txBox="1"/>
          <p:nvPr/>
        </p:nvSpPr>
        <p:spPr>
          <a:xfrm>
            <a:off x="3163986" y="2340924"/>
            <a:ext cx="4542137" cy="607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3703"/>
              </a:lnSpc>
              <a:buSzPts val="5400"/>
            </a:pPr>
            <a:r>
              <a:rPr lang="en-US" sz="3797" b="1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BENCHMARKING</a:t>
            </a:r>
            <a:endParaRPr sz="692"/>
          </a:p>
        </p:txBody>
      </p:sp>
      <p:sp>
        <p:nvSpPr>
          <p:cNvPr id="410" name="Google Shape;410;p25"/>
          <p:cNvSpPr txBox="1"/>
          <p:nvPr/>
        </p:nvSpPr>
        <p:spPr>
          <a:xfrm>
            <a:off x="1348381" y="1620801"/>
            <a:ext cx="1715338" cy="225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9956"/>
              </a:lnSpc>
              <a:buSzPts val="20800"/>
            </a:pPr>
            <a:r>
              <a:rPr lang="en-US" sz="14624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 sz="692"/>
          </a:p>
        </p:txBody>
      </p:sp>
      <p:sp>
        <p:nvSpPr>
          <p:cNvPr id="414" name="Google Shape;414;p25"/>
          <p:cNvSpPr/>
          <p:nvPr/>
        </p:nvSpPr>
        <p:spPr>
          <a:xfrm>
            <a:off x="3271234" y="4826883"/>
            <a:ext cx="2691684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30145B03-F767-4C29-A794-DA6603E8C9B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49;p3">
            <a:extLst>
              <a:ext uri="{FF2B5EF4-FFF2-40B4-BE49-F238E27FC236}">
                <a16:creationId xmlns:a16="http://schemas.microsoft.com/office/drawing/2014/main" id="{8995D2E5-C80F-4EBC-A150-FA348844E92E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grpSp>
        <p:nvGrpSpPr>
          <p:cNvPr id="10" name="Google Shape;419;p26">
            <a:extLst>
              <a:ext uri="{FF2B5EF4-FFF2-40B4-BE49-F238E27FC236}">
                <a16:creationId xmlns:a16="http://schemas.microsoft.com/office/drawing/2014/main" id="{50D8242F-4D39-4DDC-BD89-B4055C129582}"/>
              </a:ext>
            </a:extLst>
          </p:cNvPr>
          <p:cNvGrpSpPr/>
          <p:nvPr/>
        </p:nvGrpSpPr>
        <p:grpSpPr>
          <a:xfrm>
            <a:off x="1441715" y="-35381"/>
            <a:ext cx="6899233" cy="5178881"/>
            <a:chOff x="0" y="0"/>
            <a:chExt cx="13106400" cy="9838266"/>
          </a:xfrm>
        </p:grpSpPr>
        <p:pic>
          <p:nvPicPr>
            <p:cNvPr id="11" name="Google Shape;420;p26">
              <a:extLst>
                <a:ext uri="{FF2B5EF4-FFF2-40B4-BE49-F238E27FC236}">
                  <a16:creationId xmlns:a16="http://schemas.microsoft.com/office/drawing/2014/main" id="{36A57C66-7FB9-4D31-80C0-0D5A5E29F8D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1401" r="5089"/>
            <a:stretch/>
          </p:blipFill>
          <p:spPr>
            <a:xfrm>
              <a:off x="0" y="0"/>
              <a:ext cx="6489700" cy="48556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421;p26">
              <a:extLst>
                <a:ext uri="{FF2B5EF4-FFF2-40B4-BE49-F238E27FC236}">
                  <a16:creationId xmlns:a16="http://schemas.microsoft.com/office/drawing/2014/main" id="{35D0EE53-A7FF-4CF5-9BD6-BC174083F3E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31079" b="6911"/>
            <a:stretch/>
          </p:blipFill>
          <p:spPr>
            <a:xfrm>
              <a:off x="6616700" y="0"/>
              <a:ext cx="6489700" cy="48556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422;p26">
              <a:extLst>
                <a:ext uri="{FF2B5EF4-FFF2-40B4-BE49-F238E27FC236}">
                  <a16:creationId xmlns:a16="http://schemas.microsoft.com/office/drawing/2014/main" id="{D7AEE926-ED57-4437-899F-201414BB690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20648" r="9350"/>
            <a:stretch/>
          </p:blipFill>
          <p:spPr>
            <a:xfrm>
              <a:off x="0" y="4982633"/>
              <a:ext cx="6489700" cy="48556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423;p26">
              <a:extLst>
                <a:ext uri="{FF2B5EF4-FFF2-40B4-BE49-F238E27FC236}">
                  <a16:creationId xmlns:a16="http://schemas.microsoft.com/office/drawing/2014/main" id="{66E2BA38-B881-42DF-BEAD-A7120CE7810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t="8461" b="8459"/>
            <a:stretch/>
          </p:blipFill>
          <p:spPr>
            <a:xfrm>
              <a:off x="6616700" y="4982633"/>
              <a:ext cx="6489700" cy="48556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7A01CF17-34FE-4DC9-BC7C-46EEA9C18E86}"/>
              </a:ext>
            </a:extLst>
          </p:cNvPr>
          <p:cNvSpPr/>
          <p:nvPr/>
        </p:nvSpPr>
        <p:spPr>
          <a:xfrm>
            <a:off x="1441714" y="-15736"/>
            <a:ext cx="6899233" cy="5143500"/>
          </a:xfrm>
          <a:prstGeom prst="rect">
            <a:avLst/>
          </a:prstGeom>
          <a:solidFill>
            <a:schemeClr val="dk1">
              <a:alpha val="4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5" name="Google Shape;425;p26"/>
          <p:cNvSpPr txBox="1"/>
          <p:nvPr/>
        </p:nvSpPr>
        <p:spPr>
          <a:xfrm>
            <a:off x="2554404" y="2262746"/>
            <a:ext cx="4809618" cy="56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3111"/>
              </a:lnSpc>
              <a:buSzPts val="7200"/>
            </a:pPr>
            <a:r>
              <a:rPr lang="en-US" sz="5062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INSPIRAÇÃO</a:t>
            </a:r>
            <a:endParaRPr sz="3937" b="1" dirty="0">
              <a:solidFill>
                <a:schemeClr val="bg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" name="Google Shape;183;p6">
            <a:extLst>
              <a:ext uri="{FF2B5EF4-FFF2-40B4-BE49-F238E27FC236}">
                <a16:creationId xmlns:a16="http://schemas.microsoft.com/office/drawing/2014/main" id="{0C4F7CF0-133C-4A7F-9846-8579F138E1E3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27"/>
          <p:cNvPicPr preferRelativeResize="0"/>
          <p:nvPr/>
        </p:nvPicPr>
        <p:blipFill rotWithShape="1">
          <a:blip r:embed="rId3">
            <a:alphaModFix/>
          </a:blip>
          <a:srcRect t="7297" b="811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7"/>
          <p:cNvSpPr txBox="1"/>
          <p:nvPr/>
        </p:nvSpPr>
        <p:spPr>
          <a:xfrm>
            <a:off x="468595" y="1773358"/>
            <a:ext cx="3027279" cy="1596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2500"/>
              </a:lnSpc>
              <a:buSzPts val="4000"/>
            </a:pPr>
            <a:r>
              <a:rPr lang="en-US" sz="2812" dirty="0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APRENDER É DIFERENTE DE </a:t>
            </a:r>
            <a:r>
              <a:rPr lang="en-US" sz="2812" b="1" dirty="0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COPIAR</a:t>
            </a:r>
            <a:endParaRPr sz="773" dirty="0"/>
          </a:p>
        </p:txBody>
      </p:sp>
      <p:sp>
        <p:nvSpPr>
          <p:cNvPr id="5" name="Google Shape;183;p6">
            <a:extLst>
              <a:ext uri="{FF2B5EF4-FFF2-40B4-BE49-F238E27FC236}">
                <a16:creationId xmlns:a16="http://schemas.microsoft.com/office/drawing/2014/main" id="{877E653F-CF15-452A-B3B0-1988B730EBC3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8"/>
          <p:cNvSpPr txBox="1"/>
          <p:nvPr/>
        </p:nvSpPr>
        <p:spPr>
          <a:xfrm>
            <a:off x="3507084" y="1685196"/>
            <a:ext cx="3979567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buSzPts val="6400"/>
            </a:pPr>
            <a:r>
              <a:rPr lang="en-US" sz="4500" b="1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WORKSHOP DESIGN SPRINT</a:t>
            </a:r>
            <a:endParaRPr sz="692"/>
          </a:p>
        </p:txBody>
      </p:sp>
      <p:sp>
        <p:nvSpPr>
          <p:cNvPr id="443" name="Google Shape;443;p28"/>
          <p:cNvSpPr txBox="1"/>
          <p:nvPr/>
        </p:nvSpPr>
        <p:spPr>
          <a:xfrm>
            <a:off x="428238" y="1813344"/>
            <a:ext cx="2741417" cy="2235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83497"/>
              </a:lnSpc>
              <a:buSzPts val="24900"/>
            </a:pPr>
            <a:r>
              <a:rPr lang="en-US" sz="17506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 sz="692"/>
          </a:p>
        </p:txBody>
      </p:sp>
      <p:sp>
        <p:nvSpPr>
          <p:cNvPr id="447" name="Google Shape;447;p28"/>
          <p:cNvSpPr/>
          <p:nvPr/>
        </p:nvSpPr>
        <p:spPr>
          <a:xfrm>
            <a:off x="3330054" y="4826883"/>
            <a:ext cx="2497540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F0780931-8731-441F-9AD6-9EE2545DD2D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29"/>
          <p:cNvGrpSpPr/>
          <p:nvPr/>
        </p:nvGrpSpPr>
        <p:grpSpPr>
          <a:xfrm>
            <a:off x="1677887" y="1799268"/>
            <a:ext cx="5788238" cy="1884312"/>
            <a:chOff x="760718" y="1924599"/>
            <a:chExt cx="8232161" cy="2679910"/>
          </a:xfrm>
        </p:grpSpPr>
        <p:sp>
          <p:nvSpPr>
            <p:cNvPr id="453" name="Google Shape;453;p29"/>
            <p:cNvSpPr txBox="1"/>
            <p:nvPr/>
          </p:nvSpPr>
          <p:spPr>
            <a:xfrm>
              <a:off x="760718" y="1924599"/>
              <a:ext cx="8232161" cy="2215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buSzPts val="3600"/>
              </a:pPr>
              <a:r>
                <a:rPr lang="en-US" sz="253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O Design Sprint é uma metodologia utilizada para resolver problemas por meio do design, prototipação e teste de ideias com usuários. </a:t>
              </a:r>
              <a:endParaRPr sz="844"/>
            </a:p>
          </p:txBody>
        </p:sp>
        <p:sp>
          <p:nvSpPr>
            <p:cNvPr id="454" name="Google Shape;454;p29"/>
            <p:cNvSpPr txBox="1"/>
            <p:nvPr/>
          </p:nvSpPr>
          <p:spPr>
            <a:xfrm>
              <a:off x="1205154" y="4250406"/>
              <a:ext cx="7343286" cy="354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977"/>
                </a:lnSpc>
                <a:buSzPts val="1902"/>
              </a:pPr>
              <a:r>
                <a:rPr lang="en-US" sz="1337" i="1">
                  <a:solidFill>
                    <a:srgbClr val="FFFFFF"/>
                  </a:solidFill>
                </a:rPr>
                <a:t>Google Ventures</a:t>
              </a:r>
              <a:endParaRPr sz="692"/>
            </a:p>
          </p:txBody>
        </p:sp>
      </p:grpSp>
      <p:sp>
        <p:nvSpPr>
          <p:cNvPr id="456" name="Google Shape;456;p29"/>
          <p:cNvSpPr/>
          <p:nvPr/>
        </p:nvSpPr>
        <p:spPr>
          <a:xfrm>
            <a:off x="3142445" y="4826883"/>
            <a:ext cx="3103809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DD924D13-0631-4159-92EC-8D5328088332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6203" y="997201"/>
            <a:ext cx="5371597" cy="314909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0"/>
          <p:cNvSpPr txBox="1"/>
          <p:nvPr/>
        </p:nvSpPr>
        <p:spPr>
          <a:xfrm>
            <a:off x="3608754" y="4826883"/>
            <a:ext cx="5394426" cy="14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703" dirty="0">
                <a:solidFill>
                  <a:srgbClr val="3F4652"/>
                </a:solidFill>
                <a:latin typeface="Montserrat"/>
                <a:ea typeface="Montserrat"/>
                <a:cs typeface="Montserrat"/>
                <a:sym typeface="Montserrat"/>
              </a:rPr>
              <a:t>Fonte: Google Ventures (2018)</a:t>
            </a:r>
            <a:endParaRPr sz="692" dirty="0"/>
          </a:p>
        </p:txBody>
      </p:sp>
      <p:pic>
        <p:nvPicPr>
          <p:cNvPr id="464" name="Google Shape;464;p30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0434" y="150893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0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94188" y="4146300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0"/>
          <p:cNvSpPr txBox="1"/>
          <p:nvPr/>
        </p:nvSpPr>
        <p:spPr>
          <a:xfrm>
            <a:off x="717550" y="332760"/>
            <a:ext cx="6188273" cy="391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3187"/>
              </a:lnSpc>
              <a:buSzPts val="3200"/>
            </a:pPr>
            <a:r>
              <a:rPr lang="en-US" sz="2250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EXPECTATIVA</a:t>
            </a:r>
            <a:endParaRPr sz="692" dirty="0"/>
          </a:p>
        </p:txBody>
      </p:sp>
      <p:sp>
        <p:nvSpPr>
          <p:cNvPr id="467" name="Google Shape;467;p30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42233499-1E05-4F68-B575-7BE7F1863BB6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Google Shape;149;p3">
            <a:extLst>
              <a:ext uri="{FF2B5EF4-FFF2-40B4-BE49-F238E27FC236}">
                <a16:creationId xmlns:a16="http://schemas.microsoft.com/office/drawing/2014/main" id="{704FF2EF-F7F9-4A72-9598-D7DF890C8CE4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6203" y="997201"/>
            <a:ext cx="5371597" cy="314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1"/>
          <p:cNvPicPr preferRelativeResize="0"/>
          <p:nvPr/>
        </p:nvPicPr>
        <p:blipFill rotWithShape="1">
          <a:blip r:embed="rId4">
            <a:alphaModFix amt="71000"/>
          </a:blip>
          <a:srcRect/>
          <a:stretch/>
        </p:blipFill>
        <p:spPr>
          <a:xfrm>
            <a:off x="2984521" y="1078216"/>
            <a:ext cx="3174961" cy="3174961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1"/>
          <p:cNvSpPr/>
          <p:nvPr/>
        </p:nvSpPr>
        <p:spPr>
          <a:xfrm>
            <a:off x="3296992" y="4826883"/>
            <a:ext cx="266592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3" name="Google Shape;462;p30">
            <a:extLst>
              <a:ext uri="{FF2B5EF4-FFF2-40B4-BE49-F238E27FC236}">
                <a16:creationId xmlns:a16="http://schemas.microsoft.com/office/drawing/2014/main" id="{AFD2DBB1-59FE-4B63-AD8E-A74444B20700}"/>
              </a:ext>
            </a:extLst>
          </p:cNvPr>
          <p:cNvSpPr txBox="1"/>
          <p:nvPr/>
        </p:nvSpPr>
        <p:spPr>
          <a:xfrm>
            <a:off x="3608754" y="4826883"/>
            <a:ext cx="5394426" cy="14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703" dirty="0">
                <a:solidFill>
                  <a:srgbClr val="3F4652"/>
                </a:solidFill>
                <a:latin typeface="Montserrat"/>
                <a:ea typeface="Montserrat"/>
                <a:cs typeface="Montserrat"/>
                <a:sym typeface="Montserrat"/>
              </a:rPr>
              <a:t>Fonte: Google Ventures (2018)</a:t>
            </a:r>
            <a:endParaRPr sz="692" dirty="0"/>
          </a:p>
        </p:txBody>
      </p:sp>
      <p:pic>
        <p:nvPicPr>
          <p:cNvPr id="14" name="Google Shape;464;p30">
            <a:extLst>
              <a:ext uri="{FF2B5EF4-FFF2-40B4-BE49-F238E27FC236}">
                <a16:creationId xmlns:a16="http://schemas.microsoft.com/office/drawing/2014/main" id="{840E5E1F-5518-4670-8710-46160751270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00434" y="150893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65;p30">
            <a:extLst>
              <a:ext uri="{FF2B5EF4-FFF2-40B4-BE49-F238E27FC236}">
                <a16:creationId xmlns:a16="http://schemas.microsoft.com/office/drawing/2014/main" id="{83793524-F517-421B-8910-FC64D1AAEC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94188" y="4146300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466;p30">
            <a:extLst>
              <a:ext uri="{FF2B5EF4-FFF2-40B4-BE49-F238E27FC236}">
                <a16:creationId xmlns:a16="http://schemas.microsoft.com/office/drawing/2014/main" id="{6606E291-AA3B-4DBD-9D01-FE9D5323B538}"/>
              </a:ext>
            </a:extLst>
          </p:cNvPr>
          <p:cNvSpPr txBox="1"/>
          <p:nvPr/>
        </p:nvSpPr>
        <p:spPr>
          <a:xfrm>
            <a:off x="717550" y="332760"/>
            <a:ext cx="6188273" cy="391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3187"/>
              </a:lnSpc>
              <a:buSzPts val="3200"/>
            </a:pPr>
            <a:r>
              <a:rPr lang="en-US" sz="2250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EXPECTATIVA</a:t>
            </a:r>
            <a:endParaRPr sz="692" dirty="0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2C80BBCA-4902-47F4-BF59-8A3CFB7F03B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8947" y="1473837"/>
            <a:ext cx="5371597" cy="314909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2"/>
          <p:cNvSpPr txBox="1"/>
          <p:nvPr/>
        </p:nvSpPr>
        <p:spPr>
          <a:xfrm>
            <a:off x="3056944" y="1125735"/>
            <a:ext cx="1133634" cy="38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0"/>
              </a:lnSpc>
              <a:buSzPts val="3200"/>
            </a:pPr>
            <a:r>
              <a:rPr lang="en-US" sz="2250" b="1">
                <a:solidFill>
                  <a:srgbClr val="37D5E4"/>
                </a:solidFill>
                <a:latin typeface="Montserrat"/>
                <a:ea typeface="Montserrat"/>
                <a:cs typeface="Montserrat"/>
                <a:sym typeface="Montserrat"/>
              </a:rPr>
              <a:t>1 dia</a:t>
            </a:r>
            <a:endParaRPr sz="2250" b="1">
              <a:solidFill>
                <a:srgbClr val="37D5E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32"/>
          <p:cNvSpPr txBox="1"/>
          <p:nvPr/>
        </p:nvSpPr>
        <p:spPr>
          <a:xfrm>
            <a:off x="5396498" y="1125735"/>
            <a:ext cx="1133634" cy="38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0"/>
              </a:lnSpc>
              <a:buSzPts val="3200"/>
            </a:pPr>
            <a:r>
              <a:rPr lang="en-US" sz="2250" b="1">
                <a:solidFill>
                  <a:srgbClr val="37D5E4"/>
                </a:solidFill>
                <a:latin typeface="Montserrat"/>
                <a:ea typeface="Montserrat"/>
                <a:cs typeface="Montserrat"/>
                <a:sym typeface="Montserrat"/>
              </a:rPr>
              <a:t>4 dias</a:t>
            </a:r>
            <a:endParaRPr sz="692"/>
          </a:p>
        </p:txBody>
      </p:sp>
      <p:sp>
        <p:nvSpPr>
          <p:cNvPr id="489" name="Google Shape;489;p32"/>
          <p:cNvSpPr/>
          <p:nvPr/>
        </p:nvSpPr>
        <p:spPr>
          <a:xfrm>
            <a:off x="2651394" y="1458200"/>
            <a:ext cx="1915215" cy="55677"/>
          </a:xfrm>
          <a:custGeom>
            <a:avLst/>
            <a:gdLst/>
            <a:ahLst/>
            <a:cxnLst/>
            <a:rect l="l" t="t" r="r" b="b"/>
            <a:pathLst>
              <a:path w="2702776" h="105342" extrusionOk="0">
                <a:moveTo>
                  <a:pt x="2702776" y="52671"/>
                </a:moveTo>
                <a:cubicBezTo>
                  <a:pt x="2702776" y="23739"/>
                  <a:pt x="2622766" y="0"/>
                  <a:pt x="2522435" y="0"/>
                </a:cubicBezTo>
                <a:lnTo>
                  <a:pt x="172720" y="0"/>
                </a:lnTo>
                <a:lnTo>
                  <a:pt x="172720" y="371"/>
                </a:lnTo>
                <a:cubicBezTo>
                  <a:pt x="76200" y="1484"/>
                  <a:pt x="0" y="24481"/>
                  <a:pt x="0" y="52671"/>
                </a:cubicBezTo>
                <a:cubicBezTo>
                  <a:pt x="0" y="80861"/>
                  <a:pt x="77470" y="103858"/>
                  <a:pt x="172720" y="104971"/>
                </a:cubicBezTo>
                <a:lnTo>
                  <a:pt x="172720" y="105342"/>
                </a:lnTo>
                <a:lnTo>
                  <a:pt x="2522435" y="105342"/>
                </a:lnTo>
                <a:cubicBezTo>
                  <a:pt x="2621495" y="105342"/>
                  <a:pt x="2702775" y="81603"/>
                  <a:pt x="2702775" y="52671"/>
                </a:cubicBezTo>
                <a:close/>
              </a:path>
            </a:pathLst>
          </a:custGeom>
          <a:solidFill>
            <a:srgbClr val="37D5E4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493" name="Google Shape;493;p32"/>
          <p:cNvSpPr/>
          <p:nvPr/>
        </p:nvSpPr>
        <p:spPr>
          <a:xfrm>
            <a:off x="4875290" y="1470268"/>
            <a:ext cx="1915215" cy="55677"/>
          </a:xfrm>
          <a:custGeom>
            <a:avLst/>
            <a:gdLst/>
            <a:ahLst/>
            <a:cxnLst/>
            <a:rect l="l" t="t" r="r" b="b"/>
            <a:pathLst>
              <a:path w="2702776" h="105342" extrusionOk="0">
                <a:moveTo>
                  <a:pt x="2702776" y="52671"/>
                </a:moveTo>
                <a:cubicBezTo>
                  <a:pt x="2702776" y="23739"/>
                  <a:pt x="2622766" y="0"/>
                  <a:pt x="2522435" y="0"/>
                </a:cubicBezTo>
                <a:lnTo>
                  <a:pt x="172720" y="0"/>
                </a:lnTo>
                <a:lnTo>
                  <a:pt x="172720" y="371"/>
                </a:lnTo>
                <a:cubicBezTo>
                  <a:pt x="76200" y="1484"/>
                  <a:pt x="0" y="24481"/>
                  <a:pt x="0" y="52671"/>
                </a:cubicBezTo>
                <a:cubicBezTo>
                  <a:pt x="0" y="80861"/>
                  <a:pt x="77470" y="103858"/>
                  <a:pt x="172720" y="104971"/>
                </a:cubicBezTo>
                <a:lnTo>
                  <a:pt x="172720" y="105342"/>
                </a:lnTo>
                <a:lnTo>
                  <a:pt x="2522435" y="105342"/>
                </a:lnTo>
                <a:cubicBezTo>
                  <a:pt x="2621495" y="105342"/>
                  <a:pt x="2702775" y="81603"/>
                  <a:pt x="2702775" y="52671"/>
                </a:cubicBezTo>
                <a:close/>
              </a:path>
            </a:pathLst>
          </a:custGeom>
          <a:solidFill>
            <a:srgbClr val="37D5E4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494" name="Google Shape;494;p32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9" name="Google Shape;462;p30">
            <a:extLst>
              <a:ext uri="{FF2B5EF4-FFF2-40B4-BE49-F238E27FC236}">
                <a16:creationId xmlns:a16="http://schemas.microsoft.com/office/drawing/2014/main" id="{28D9ABC1-29A5-48EE-A2A0-9B453833ABB0}"/>
              </a:ext>
            </a:extLst>
          </p:cNvPr>
          <p:cNvSpPr txBox="1"/>
          <p:nvPr/>
        </p:nvSpPr>
        <p:spPr>
          <a:xfrm>
            <a:off x="3608754" y="4826883"/>
            <a:ext cx="5394426" cy="14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703" dirty="0">
                <a:solidFill>
                  <a:srgbClr val="3F4652"/>
                </a:solidFill>
                <a:latin typeface="Montserrat"/>
                <a:ea typeface="Montserrat"/>
                <a:cs typeface="Montserrat"/>
                <a:sym typeface="Montserrat"/>
              </a:rPr>
              <a:t>Fonte: Google Ventures (2018)</a:t>
            </a:r>
            <a:endParaRPr sz="692" dirty="0"/>
          </a:p>
        </p:txBody>
      </p:sp>
      <p:pic>
        <p:nvPicPr>
          <p:cNvPr id="20" name="Google Shape;464;p30">
            <a:extLst>
              <a:ext uri="{FF2B5EF4-FFF2-40B4-BE49-F238E27FC236}">
                <a16:creationId xmlns:a16="http://schemas.microsoft.com/office/drawing/2014/main" id="{BC39363C-4F2B-4F5F-870D-68ADD6FED5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0434" y="150893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65;p30">
            <a:extLst>
              <a:ext uri="{FF2B5EF4-FFF2-40B4-BE49-F238E27FC236}">
                <a16:creationId xmlns:a16="http://schemas.microsoft.com/office/drawing/2014/main" id="{6B68855E-0B5C-4F6B-B13B-625D9091D7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94188" y="4146300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466;p30">
            <a:extLst>
              <a:ext uri="{FF2B5EF4-FFF2-40B4-BE49-F238E27FC236}">
                <a16:creationId xmlns:a16="http://schemas.microsoft.com/office/drawing/2014/main" id="{85D6B88A-492F-40AA-B19B-7EB609B360BB}"/>
              </a:ext>
            </a:extLst>
          </p:cNvPr>
          <p:cNvSpPr txBox="1"/>
          <p:nvPr/>
        </p:nvSpPr>
        <p:spPr>
          <a:xfrm>
            <a:off x="717550" y="332760"/>
            <a:ext cx="6188273" cy="391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3187"/>
              </a:lnSpc>
              <a:buSzPts val="3200"/>
            </a:pPr>
            <a:r>
              <a:rPr lang="en-US" sz="2250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REALIDADE</a:t>
            </a:r>
            <a:endParaRPr sz="692" dirty="0"/>
          </a:p>
        </p:txBody>
      </p:sp>
      <p:sp>
        <p:nvSpPr>
          <p:cNvPr id="23" name="Google Shape;183;p6">
            <a:extLst>
              <a:ext uri="{FF2B5EF4-FFF2-40B4-BE49-F238E27FC236}">
                <a16:creationId xmlns:a16="http://schemas.microsoft.com/office/drawing/2014/main" id="{DFE7BCFB-BC63-4E8B-95A5-B82A54225F9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Google Shape;149;p3">
            <a:extLst>
              <a:ext uri="{FF2B5EF4-FFF2-40B4-BE49-F238E27FC236}">
                <a16:creationId xmlns:a16="http://schemas.microsoft.com/office/drawing/2014/main" id="{F446565A-1EF9-4375-98B3-EF6DB7967216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  <p:extLst>
      <p:ext uri="{BB962C8B-B14F-4D97-AF65-F5344CB8AC3E}">
        <p14:creationId xmlns:p14="http://schemas.microsoft.com/office/powerpoint/2010/main" val="2954510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147" y="1328113"/>
            <a:ext cx="5371597" cy="314909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2"/>
          <p:cNvSpPr txBox="1"/>
          <p:nvPr/>
        </p:nvSpPr>
        <p:spPr>
          <a:xfrm>
            <a:off x="1588144" y="980011"/>
            <a:ext cx="1133634" cy="38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0"/>
              </a:lnSpc>
              <a:buSzPts val="3200"/>
            </a:pPr>
            <a:r>
              <a:rPr lang="en-US" sz="2250" b="1">
                <a:solidFill>
                  <a:srgbClr val="37D5E4"/>
                </a:solidFill>
                <a:latin typeface="Montserrat"/>
                <a:ea typeface="Montserrat"/>
                <a:cs typeface="Montserrat"/>
                <a:sym typeface="Montserrat"/>
              </a:rPr>
              <a:t>1 dia</a:t>
            </a:r>
            <a:endParaRPr sz="2250" b="1">
              <a:solidFill>
                <a:srgbClr val="37D5E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32"/>
          <p:cNvSpPr txBox="1"/>
          <p:nvPr/>
        </p:nvSpPr>
        <p:spPr>
          <a:xfrm>
            <a:off x="3927698" y="980011"/>
            <a:ext cx="1133634" cy="38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0"/>
              </a:lnSpc>
              <a:buSzPts val="3200"/>
            </a:pPr>
            <a:r>
              <a:rPr lang="en-US" sz="2250" b="1">
                <a:solidFill>
                  <a:srgbClr val="37D5E4"/>
                </a:solidFill>
                <a:latin typeface="Montserrat"/>
                <a:ea typeface="Montserrat"/>
                <a:cs typeface="Montserrat"/>
                <a:sym typeface="Montserrat"/>
              </a:rPr>
              <a:t>4 dias</a:t>
            </a:r>
            <a:endParaRPr sz="692"/>
          </a:p>
        </p:txBody>
      </p:sp>
      <p:sp>
        <p:nvSpPr>
          <p:cNvPr id="489" name="Google Shape;489;p32"/>
          <p:cNvSpPr/>
          <p:nvPr/>
        </p:nvSpPr>
        <p:spPr>
          <a:xfrm>
            <a:off x="1182594" y="1312476"/>
            <a:ext cx="1915215" cy="55677"/>
          </a:xfrm>
          <a:custGeom>
            <a:avLst/>
            <a:gdLst/>
            <a:ahLst/>
            <a:cxnLst/>
            <a:rect l="l" t="t" r="r" b="b"/>
            <a:pathLst>
              <a:path w="2702776" h="105342" extrusionOk="0">
                <a:moveTo>
                  <a:pt x="2702776" y="52671"/>
                </a:moveTo>
                <a:cubicBezTo>
                  <a:pt x="2702776" y="23739"/>
                  <a:pt x="2622766" y="0"/>
                  <a:pt x="2522435" y="0"/>
                </a:cubicBezTo>
                <a:lnTo>
                  <a:pt x="172720" y="0"/>
                </a:lnTo>
                <a:lnTo>
                  <a:pt x="172720" y="371"/>
                </a:lnTo>
                <a:cubicBezTo>
                  <a:pt x="76200" y="1484"/>
                  <a:pt x="0" y="24481"/>
                  <a:pt x="0" y="52671"/>
                </a:cubicBezTo>
                <a:cubicBezTo>
                  <a:pt x="0" y="80861"/>
                  <a:pt x="77470" y="103858"/>
                  <a:pt x="172720" y="104971"/>
                </a:cubicBezTo>
                <a:lnTo>
                  <a:pt x="172720" y="105342"/>
                </a:lnTo>
                <a:lnTo>
                  <a:pt x="2522435" y="105342"/>
                </a:lnTo>
                <a:cubicBezTo>
                  <a:pt x="2621495" y="105342"/>
                  <a:pt x="2702775" y="81603"/>
                  <a:pt x="2702775" y="52671"/>
                </a:cubicBezTo>
                <a:close/>
              </a:path>
            </a:pathLst>
          </a:custGeom>
          <a:solidFill>
            <a:srgbClr val="37D5E4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493" name="Google Shape;493;p32"/>
          <p:cNvSpPr/>
          <p:nvPr/>
        </p:nvSpPr>
        <p:spPr>
          <a:xfrm>
            <a:off x="3406490" y="1324544"/>
            <a:ext cx="1915215" cy="55677"/>
          </a:xfrm>
          <a:custGeom>
            <a:avLst/>
            <a:gdLst/>
            <a:ahLst/>
            <a:cxnLst/>
            <a:rect l="l" t="t" r="r" b="b"/>
            <a:pathLst>
              <a:path w="2702776" h="105342" extrusionOk="0">
                <a:moveTo>
                  <a:pt x="2702776" y="52671"/>
                </a:moveTo>
                <a:cubicBezTo>
                  <a:pt x="2702776" y="23739"/>
                  <a:pt x="2622766" y="0"/>
                  <a:pt x="2522435" y="0"/>
                </a:cubicBezTo>
                <a:lnTo>
                  <a:pt x="172720" y="0"/>
                </a:lnTo>
                <a:lnTo>
                  <a:pt x="172720" y="371"/>
                </a:lnTo>
                <a:cubicBezTo>
                  <a:pt x="76200" y="1484"/>
                  <a:pt x="0" y="24481"/>
                  <a:pt x="0" y="52671"/>
                </a:cubicBezTo>
                <a:cubicBezTo>
                  <a:pt x="0" y="80861"/>
                  <a:pt x="77470" y="103858"/>
                  <a:pt x="172720" y="104971"/>
                </a:cubicBezTo>
                <a:lnTo>
                  <a:pt x="172720" y="105342"/>
                </a:lnTo>
                <a:lnTo>
                  <a:pt x="2522435" y="105342"/>
                </a:lnTo>
                <a:cubicBezTo>
                  <a:pt x="2621495" y="105342"/>
                  <a:pt x="2702775" y="81603"/>
                  <a:pt x="2702775" y="52671"/>
                </a:cubicBezTo>
                <a:close/>
              </a:path>
            </a:pathLst>
          </a:custGeom>
          <a:solidFill>
            <a:srgbClr val="37D5E4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494" name="Google Shape;494;p32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20" name="Google Shape;464;p30">
            <a:extLst>
              <a:ext uri="{FF2B5EF4-FFF2-40B4-BE49-F238E27FC236}">
                <a16:creationId xmlns:a16="http://schemas.microsoft.com/office/drawing/2014/main" id="{BC39363C-4F2B-4F5F-870D-68ADD6FED5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0434" y="150893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65;p30">
            <a:extLst>
              <a:ext uri="{FF2B5EF4-FFF2-40B4-BE49-F238E27FC236}">
                <a16:creationId xmlns:a16="http://schemas.microsoft.com/office/drawing/2014/main" id="{6B68855E-0B5C-4F6B-B13B-625D9091D7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94188" y="4146300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466;p30">
            <a:extLst>
              <a:ext uri="{FF2B5EF4-FFF2-40B4-BE49-F238E27FC236}">
                <a16:creationId xmlns:a16="http://schemas.microsoft.com/office/drawing/2014/main" id="{85D6B88A-492F-40AA-B19B-7EB609B360BB}"/>
              </a:ext>
            </a:extLst>
          </p:cNvPr>
          <p:cNvSpPr txBox="1"/>
          <p:nvPr/>
        </p:nvSpPr>
        <p:spPr>
          <a:xfrm>
            <a:off x="717550" y="332760"/>
            <a:ext cx="6188273" cy="391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3187"/>
              </a:lnSpc>
              <a:buSzPts val="3200"/>
            </a:pPr>
            <a:r>
              <a:rPr lang="en-US" sz="2250" b="1" dirty="0">
                <a:solidFill>
                  <a:srgbClr val="253039"/>
                </a:solidFill>
                <a:latin typeface="Tahoma"/>
                <a:ea typeface="Tahoma"/>
                <a:cs typeface="Tahoma"/>
                <a:sym typeface="Tahoma"/>
              </a:rPr>
              <a:t>REALIDADE</a:t>
            </a:r>
            <a:endParaRPr sz="692" dirty="0"/>
          </a:p>
        </p:txBody>
      </p:sp>
      <p:sp>
        <p:nvSpPr>
          <p:cNvPr id="23" name="Google Shape;183;p6">
            <a:extLst>
              <a:ext uri="{FF2B5EF4-FFF2-40B4-BE49-F238E27FC236}">
                <a16:creationId xmlns:a16="http://schemas.microsoft.com/office/drawing/2014/main" id="{DFE7BCFB-BC63-4E8B-95A5-B82A54225F9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E809478-3FE9-4A6D-8384-017B7E733FE6}"/>
              </a:ext>
            </a:extLst>
          </p:cNvPr>
          <p:cNvSpPr/>
          <p:nvPr/>
        </p:nvSpPr>
        <p:spPr>
          <a:xfrm>
            <a:off x="6004872" y="1563834"/>
            <a:ext cx="26628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ts val="1400"/>
              <a:buFont typeface="Arial" panose="020B0604020202020204" pitchFamily="34" charset="0"/>
              <a:buChar char="•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Redução de escopo</a:t>
            </a:r>
          </a:p>
          <a:p>
            <a:pPr lvl="0">
              <a:buSzPts val="1400"/>
            </a:pP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SzPts val="1400"/>
              <a:buFont typeface="Arial" panose="020B0604020202020204" pitchFamily="34" charset="0"/>
              <a:buChar char="•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Foco no protótipo de alta fidelidade</a:t>
            </a:r>
          </a:p>
          <a:p>
            <a:pPr lvl="0">
              <a:buSzPts val="1400"/>
            </a:pP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SzPts val="1400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Pesquisa Qualitativa</a:t>
            </a:r>
          </a:p>
          <a:p>
            <a:pPr lvl="0">
              <a:buSzPts val="1400"/>
            </a:pP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SzPts val="1400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Pesquisa Quantitativa</a:t>
            </a:r>
          </a:p>
          <a:p>
            <a:pPr lvl="0">
              <a:buSzPts val="1400"/>
            </a:pP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SzPts val="1400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Adaptação de </a:t>
            </a:r>
            <a:r>
              <a:rPr lang="pt-BR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Card</a:t>
            </a: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Sorting</a:t>
            </a: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SzPts val="1400"/>
            </a:pP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SzPts val="1400"/>
            </a:pPr>
            <a:r>
              <a:rPr lang="pt-B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Análise das entrevistas</a:t>
            </a:r>
          </a:p>
        </p:txBody>
      </p:sp>
      <p:sp>
        <p:nvSpPr>
          <p:cNvPr id="13" name="Google Shape;149;p3">
            <a:extLst>
              <a:ext uri="{FF2B5EF4-FFF2-40B4-BE49-F238E27FC236}">
                <a16:creationId xmlns:a16="http://schemas.microsoft.com/office/drawing/2014/main" id="{C14DAB80-1C89-4307-A565-F667521D30D2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5E4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33"/>
          <p:cNvGrpSpPr/>
          <p:nvPr/>
        </p:nvGrpSpPr>
        <p:grpSpPr>
          <a:xfrm>
            <a:off x="2027046" y="727259"/>
            <a:ext cx="5130136" cy="1214079"/>
            <a:chOff x="0" y="171449"/>
            <a:chExt cx="9728257" cy="2302255"/>
          </a:xfrm>
        </p:grpSpPr>
        <p:sp>
          <p:nvSpPr>
            <p:cNvPr id="500" name="Google Shape;500;p33"/>
            <p:cNvSpPr txBox="1"/>
            <p:nvPr/>
          </p:nvSpPr>
          <p:spPr>
            <a:xfrm>
              <a:off x="0" y="171449"/>
              <a:ext cx="9703615" cy="861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69583"/>
                </a:lnSpc>
                <a:buSzPts val="6000"/>
              </a:pPr>
              <a:r>
                <a:rPr lang="en-US" sz="4219" b="1">
                  <a:latin typeface="Tahoma"/>
                  <a:ea typeface="Tahoma"/>
                  <a:cs typeface="Tahoma"/>
                  <a:sym typeface="Tahoma"/>
                </a:rPr>
                <a:t>Objetivo</a:t>
              </a:r>
              <a:endParaRPr sz="4219" b="1"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01" name="Google Shape;501;p33"/>
            <p:cNvSpPr txBox="1"/>
            <p:nvPr/>
          </p:nvSpPr>
          <p:spPr>
            <a:xfrm>
              <a:off x="0" y="1366012"/>
              <a:ext cx="9728257" cy="11076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5099"/>
                </a:lnSpc>
                <a:buSzPts val="2000"/>
              </a:pPr>
              <a:r>
                <a:rPr lang="en-US" sz="1406">
                  <a:latin typeface="Tahoma"/>
                  <a:ea typeface="Tahoma"/>
                  <a:cs typeface="Tahoma"/>
                  <a:sym typeface="Tahoma"/>
                </a:rPr>
                <a:t>Desenhar a estrutura do novo App do Sicredi que permita que o usuário personalize a experiência</a:t>
              </a:r>
              <a:endParaRPr sz="1406"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pic>
        <p:nvPicPr>
          <p:cNvPr id="502" name="Google Shape;502;p33"/>
          <p:cNvPicPr preferRelativeResize="0"/>
          <p:nvPr/>
        </p:nvPicPr>
        <p:blipFill rotWithShape="1">
          <a:blip r:embed="rId3">
            <a:alphaModFix/>
          </a:blip>
          <a:srcRect l="23225" t="40000" r="23224" b="39998"/>
          <a:stretch/>
        </p:blipFill>
        <p:spPr>
          <a:xfrm>
            <a:off x="0" y="2571750"/>
            <a:ext cx="9144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3"/>
          <p:cNvSpPr txBox="1"/>
          <p:nvPr/>
        </p:nvSpPr>
        <p:spPr>
          <a:xfrm>
            <a:off x="2027046" y="3352583"/>
            <a:ext cx="5117141" cy="454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69583"/>
              </a:lnSpc>
              <a:buSzPts val="6000"/>
            </a:pPr>
            <a:r>
              <a:rPr lang="en-US" sz="4219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Entregável</a:t>
            </a:r>
            <a:endParaRPr sz="692"/>
          </a:p>
        </p:txBody>
      </p:sp>
      <p:sp>
        <p:nvSpPr>
          <p:cNvPr id="505" name="Google Shape;505;p33"/>
          <p:cNvSpPr txBox="1"/>
          <p:nvPr/>
        </p:nvSpPr>
        <p:spPr>
          <a:xfrm>
            <a:off x="2027046" y="3982528"/>
            <a:ext cx="6614678" cy="58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99"/>
              </a:lnSpc>
              <a:buSzPts val="2000"/>
            </a:pPr>
            <a:r>
              <a:rPr lang="en-US" sz="140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Sketches e o </a:t>
            </a:r>
            <a:r>
              <a:rPr lang="en-US" sz="140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fluxo</a:t>
            </a:r>
            <a:r>
              <a:rPr lang="en-US" sz="140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40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navegação</a:t>
            </a:r>
            <a:r>
              <a:rPr lang="en-US" sz="140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140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seção</a:t>
            </a:r>
            <a:r>
              <a:rPr lang="en-US" sz="140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do: </a:t>
            </a:r>
          </a:p>
          <a:p>
            <a:pPr>
              <a:lnSpc>
                <a:spcPct val="135099"/>
              </a:lnSpc>
              <a:buSzPts val="2000"/>
            </a:pPr>
            <a:r>
              <a:rPr lang="en-US" sz="140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Perfil</a:t>
            </a:r>
            <a:r>
              <a:rPr lang="en-US" sz="140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, Home e Menu de </a:t>
            </a:r>
            <a:r>
              <a:rPr lang="en-US" sz="140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Produtos</a:t>
            </a:r>
            <a:endParaRPr sz="1406" dirty="0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07" name="Google Shape;507;p33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69293" y="4211240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3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19921" y="139877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83;p6">
            <a:extLst>
              <a:ext uri="{FF2B5EF4-FFF2-40B4-BE49-F238E27FC236}">
                <a16:creationId xmlns:a16="http://schemas.microsoft.com/office/drawing/2014/main" id="{0619AB53-5731-4008-91E0-C5369FBB224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4"/>
          <p:cNvPicPr preferRelativeResize="0"/>
          <p:nvPr/>
        </p:nvPicPr>
        <p:blipFill rotWithShape="1">
          <a:blip r:embed="rId3">
            <a:alphaModFix/>
          </a:blip>
          <a:srcRect l="387" r="385"/>
          <a:stretch/>
        </p:blipFill>
        <p:spPr>
          <a:xfrm>
            <a:off x="3020147" y="1550173"/>
            <a:ext cx="3103708" cy="2904123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4"/>
          <p:cNvSpPr txBox="1"/>
          <p:nvPr/>
        </p:nvSpPr>
        <p:spPr>
          <a:xfrm>
            <a:off x="3917011" y="2210849"/>
            <a:ext cx="1237992" cy="209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750"/>
              </a:lnSpc>
              <a:buSzPts val="1600"/>
            </a:pPr>
            <a:r>
              <a:rPr lang="en-US" sz="1125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PRODUTO</a:t>
            </a:r>
            <a:endParaRPr sz="692"/>
          </a:p>
        </p:txBody>
      </p:sp>
      <p:sp>
        <p:nvSpPr>
          <p:cNvPr id="515" name="Google Shape;515;p34"/>
          <p:cNvSpPr txBox="1"/>
          <p:nvPr/>
        </p:nvSpPr>
        <p:spPr>
          <a:xfrm>
            <a:off x="3203776" y="3437131"/>
            <a:ext cx="1237992" cy="209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750"/>
              </a:lnSpc>
              <a:buSzPts val="1600"/>
            </a:pPr>
            <a:r>
              <a:rPr lang="en-US" sz="1125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ESTRATÉGIA</a:t>
            </a:r>
            <a:endParaRPr sz="692"/>
          </a:p>
        </p:txBody>
      </p:sp>
      <p:sp>
        <p:nvSpPr>
          <p:cNvPr id="516" name="Google Shape;516;p34"/>
          <p:cNvSpPr txBox="1"/>
          <p:nvPr/>
        </p:nvSpPr>
        <p:spPr>
          <a:xfrm>
            <a:off x="4859767" y="3437131"/>
            <a:ext cx="1128767" cy="209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20750"/>
              </a:lnSpc>
              <a:buSzPts val="1600"/>
            </a:pPr>
            <a:r>
              <a:rPr lang="en-US" sz="1125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TECNOLOGIA</a:t>
            </a:r>
            <a:endParaRPr sz="692"/>
          </a:p>
        </p:txBody>
      </p:sp>
      <p:pic>
        <p:nvPicPr>
          <p:cNvPr id="517" name="Google Shape;517;p34"/>
          <p:cNvPicPr preferRelativeResize="0"/>
          <p:nvPr/>
        </p:nvPicPr>
        <p:blipFill rotWithShape="1">
          <a:blip r:embed="rId4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9881093">
            <a:off x="4533166" y="1454973"/>
            <a:ext cx="799580" cy="79958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4"/>
          <p:cNvSpPr txBox="1"/>
          <p:nvPr/>
        </p:nvSpPr>
        <p:spPr>
          <a:xfrm>
            <a:off x="5435471" y="1345192"/>
            <a:ext cx="2137057" cy="81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Expectativas</a:t>
            </a:r>
            <a:endParaRPr sz="1266">
              <a:solidFill>
                <a:srgbClr val="363633"/>
              </a:solidFill>
              <a:latin typeface="Tahoma"/>
              <a:ea typeface="Tahoma"/>
              <a:cs typeface="Tahoma"/>
              <a:sym typeface="Tahoma"/>
            </a:endParaRPr>
          </a:p>
          <a:p>
            <a:pPr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Restrições </a:t>
            </a:r>
            <a:endParaRPr sz="692"/>
          </a:p>
          <a:p>
            <a:pPr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Dados de usuário</a:t>
            </a:r>
            <a:endParaRPr sz="1266">
              <a:solidFill>
                <a:srgbClr val="363633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20" name="Google Shape;52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9881093">
            <a:off x="5380859" y="2669651"/>
            <a:ext cx="658542" cy="658542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34"/>
          <p:cNvSpPr txBox="1"/>
          <p:nvPr/>
        </p:nvSpPr>
        <p:spPr>
          <a:xfrm>
            <a:off x="6114673" y="2729082"/>
            <a:ext cx="1748607" cy="54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Viabilidade técnica</a:t>
            </a:r>
            <a:endParaRPr sz="692"/>
          </a:p>
          <a:p>
            <a:pPr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/>
          </a:p>
        </p:txBody>
      </p:sp>
      <p:pic>
        <p:nvPicPr>
          <p:cNvPr id="522" name="Google Shape;52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3364809">
            <a:off x="2558791" y="2726248"/>
            <a:ext cx="799580" cy="79958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4"/>
          <p:cNvSpPr txBox="1"/>
          <p:nvPr/>
        </p:nvSpPr>
        <p:spPr>
          <a:xfrm>
            <a:off x="1143000" y="2476681"/>
            <a:ext cx="1815581" cy="54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Estratégia Sicredi </a:t>
            </a:r>
            <a:endParaRPr sz="692"/>
          </a:p>
          <a:p>
            <a:pPr algn="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Objetivos</a:t>
            </a:r>
            <a:endParaRPr sz="1266">
              <a:solidFill>
                <a:srgbClr val="363633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5" name="Google Shape;525;p34"/>
          <p:cNvSpPr txBox="1"/>
          <p:nvPr/>
        </p:nvSpPr>
        <p:spPr>
          <a:xfrm>
            <a:off x="2603004" y="540143"/>
            <a:ext cx="3937992" cy="449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7314"/>
              </a:lnSpc>
              <a:buSzPts val="5400"/>
            </a:pPr>
            <a:r>
              <a:rPr lang="en-US" sz="3797" b="1" dirty="0" err="1">
                <a:latin typeface="Tahoma"/>
                <a:ea typeface="Tahoma"/>
                <a:cs typeface="Tahoma"/>
                <a:sym typeface="Tahoma"/>
              </a:rPr>
              <a:t>Mapeamento</a:t>
            </a:r>
            <a:endParaRPr sz="379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6" name="Google Shape;526;p34"/>
          <p:cNvSpPr/>
          <p:nvPr/>
        </p:nvSpPr>
        <p:spPr>
          <a:xfrm>
            <a:off x="3513431" y="4826883"/>
            <a:ext cx="2341459" cy="3478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6" name="Google Shape;183;p6">
            <a:extLst>
              <a:ext uri="{FF2B5EF4-FFF2-40B4-BE49-F238E27FC236}">
                <a16:creationId xmlns:a16="http://schemas.microsoft.com/office/drawing/2014/main" id="{364CCAE7-0161-4341-9B01-5E19A4F0ADD6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1BA3D62-90E9-4845-9410-36414E0D113F}"/>
              </a:ext>
            </a:extLst>
          </p:cNvPr>
          <p:cNvGrpSpPr/>
          <p:nvPr/>
        </p:nvGrpSpPr>
        <p:grpSpPr>
          <a:xfrm>
            <a:off x="1605112" y="1472103"/>
            <a:ext cx="5933777" cy="2199295"/>
            <a:chOff x="1598414" y="1987817"/>
            <a:chExt cx="5933777" cy="2199295"/>
          </a:xfrm>
        </p:grpSpPr>
        <p:sp>
          <p:nvSpPr>
            <p:cNvPr id="535" name="Google Shape;535;p35"/>
            <p:cNvSpPr txBox="1"/>
            <p:nvPr/>
          </p:nvSpPr>
          <p:spPr>
            <a:xfrm>
              <a:off x="1598414" y="1987817"/>
              <a:ext cx="5933777" cy="521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77314"/>
                </a:lnSpc>
                <a:buSzPts val="5400"/>
              </a:pPr>
              <a:r>
                <a:rPr lang="en-US" sz="4400" b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Crazy 8's</a:t>
              </a:r>
              <a:endParaRPr sz="9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6" name="Google Shape;536;p35"/>
            <p:cNvSpPr txBox="1"/>
            <p:nvPr/>
          </p:nvSpPr>
          <p:spPr>
            <a:xfrm>
              <a:off x="2437874" y="2771660"/>
              <a:ext cx="4268263" cy="14154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05333"/>
                </a:lnSpc>
                <a:buSzPts val="2000"/>
              </a:pP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"É um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exercício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rápido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que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desafia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as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pessoas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a 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esboçar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8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ideias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distintas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em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8 </a:t>
              </a:r>
              <a:r>
                <a:rPr lang="en-US" sz="1800" i="1" dirty="0" err="1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minutos</a:t>
              </a:r>
              <a:r>
                <a:rPr lang="en-US" sz="1800" i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.“</a:t>
              </a:r>
              <a:endParaRPr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26400"/>
                </a:lnSpc>
                <a:buSzPts val="2000"/>
              </a:pPr>
              <a:endParaRPr sz="18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endParaRPr>
            </a:p>
            <a:p>
              <a:pPr algn="ctr">
                <a:lnSpc>
                  <a:spcPct val="126400"/>
                </a:lnSpc>
                <a:buSzPts val="1200"/>
              </a:pPr>
              <a:r>
                <a:rPr lang="en-US" sz="1000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Google Ventures</a:t>
              </a:r>
              <a:endParaRPr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38" name="Google Shape;538;p35"/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8433704" y="4256134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5"/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65449" y="248324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EC830478-F3A6-4EE4-9DF7-5C3517B170E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BF6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6"/>
          <p:cNvSpPr txBox="1"/>
          <p:nvPr/>
        </p:nvSpPr>
        <p:spPr>
          <a:xfrm>
            <a:off x="1419154" y="2389748"/>
            <a:ext cx="1293183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r>
              <a:rPr lang="en-US" sz="1969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/>
          </a:p>
        </p:txBody>
      </p:sp>
      <p:pic>
        <p:nvPicPr>
          <p:cNvPr id="550" name="Google Shape;55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36"/>
          <p:cNvSpPr txBox="1"/>
          <p:nvPr/>
        </p:nvSpPr>
        <p:spPr>
          <a:xfrm>
            <a:off x="2995502" y="2389748"/>
            <a:ext cx="1386946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pic>
        <p:nvPicPr>
          <p:cNvPr id="552" name="Google Shape;552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6"/>
          <p:cNvSpPr txBox="1"/>
          <p:nvPr/>
        </p:nvSpPr>
        <p:spPr>
          <a:xfrm>
            <a:off x="4669158" y="2389748"/>
            <a:ext cx="1427131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Votação</a:t>
            </a:r>
            <a:endParaRPr sz="692"/>
          </a:p>
        </p:txBody>
      </p:sp>
      <p:pic>
        <p:nvPicPr>
          <p:cNvPr id="554" name="Google Shape;55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6"/>
          <p:cNvSpPr txBox="1"/>
          <p:nvPr/>
        </p:nvSpPr>
        <p:spPr>
          <a:xfrm>
            <a:off x="6489607" y="2389748"/>
            <a:ext cx="1360157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Sketch </a:t>
            </a:r>
            <a:endParaRPr sz="692"/>
          </a:p>
        </p:txBody>
      </p:sp>
      <p:sp>
        <p:nvSpPr>
          <p:cNvPr id="556" name="Google Shape;556;p36"/>
          <p:cNvSpPr txBox="1"/>
          <p:nvPr/>
        </p:nvSpPr>
        <p:spPr>
          <a:xfrm>
            <a:off x="1231620" y="3572196"/>
            <a:ext cx="1494105" cy="81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Nova estrutura do App e</a:t>
            </a:r>
            <a:endParaRPr sz="692"/>
          </a:p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Fluxos</a:t>
            </a:r>
            <a:endParaRPr sz="692"/>
          </a:p>
        </p:txBody>
      </p:sp>
      <p:pic>
        <p:nvPicPr>
          <p:cNvPr id="557" name="Google Shape;557;p36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6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sp>
        <p:nvSpPr>
          <p:cNvPr id="560" name="Google Shape;560;p36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E0D579B5-4BB5-4789-B692-90AAFBC72C98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Google Shape;149;p3">
            <a:extLst>
              <a:ext uri="{FF2B5EF4-FFF2-40B4-BE49-F238E27FC236}">
                <a16:creationId xmlns:a16="http://schemas.microsoft.com/office/drawing/2014/main" id="{61F91829-8589-4671-A98F-263C898E233C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BF6"/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37"/>
          <p:cNvSpPr txBox="1"/>
          <p:nvPr/>
        </p:nvSpPr>
        <p:spPr>
          <a:xfrm>
            <a:off x="1419154" y="2389748"/>
            <a:ext cx="1293183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r>
              <a:rPr lang="en-US" sz="1969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/>
          </a:p>
        </p:txBody>
      </p:sp>
      <p:pic>
        <p:nvPicPr>
          <p:cNvPr id="571" name="Google Shape;57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37"/>
          <p:cNvSpPr txBox="1"/>
          <p:nvPr/>
        </p:nvSpPr>
        <p:spPr>
          <a:xfrm>
            <a:off x="2995502" y="2389748"/>
            <a:ext cx="1386946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pic>
        <p:nvPicPr>
          <p:cNvPr id="573" name="Google Shape;57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37"/>
          <p:cNvSpPr txBox="1"/>
          <p:nvPr/>
        </p:nvSpPr>
        <p:spPr>
          <a:xfrm>
            <a:off x="4669158" y="2389748"/>
            <a:ext cx="1427131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Votação</a:t>
            </a:r>
            <a:endParaRPr sz="692"/>
          </a:p>
        </p:txBody>
      </p:sp>
      <p:pic>
        <p:nvPicPr>
          <p:cNvPr id="575" name="Google Shape;57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37"/>
          <p:cNvSpPr txBox="1"/>
          <p:nvPr/>
        </p:nvSpPr>
        <p:spPr>
          <a:xfrm>
            <a:off x="6398189" y="2389748"/>
            <a:ext cx="1360157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Sketch </a:t>
            </a:r>
            <a:endParaRPr sz="692"/>
          </a:p>
        </p:txBody>
      </p:sp>
      <p:sp>
        <p:nvSpPr>
          <p:cNvPr id="577" name="Google Shape;577;p37"/>
          <p:cNvSpPr txBox="1"/>
          <p:nvPr/>
        </p:nvSpPr>
        <p:spPr>
          <a:xfrm>
            <a:off x="2917479" y="3572198"/>
            <a:ext cx="1494105" cy="54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Individual</a:t>
            </a:r>
            <a:endParaRPr sz="692"/>
          </a:p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Grupo</a:t>
            </a:r>
            <a:endParaRPr sz="692"/>
          </a:p>
        </p:txBody>
      </p:sp>
      <p:pic>
        <p:nvPicPr>
          <p:cNvPr id="578" name="Google Shape;578;p37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37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sp>
        <p:nvSpPr>
          <p:cNvPr id="581" name="Google Shape;581;p37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90E4885D-A7B9-408B-B229-8F4E508E4FCF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Google Shape;149;p3">
            <a:extLst>
              <a:ext uri="{FF2B5EF4-FFF2-40B4-BE49-F238E27FC236}">
                <a16:creationId xmlns:a16="http://schemas.microsoft.com/office/drawing/2014/main" id="{548BC189-E173-494A-B2F8-F7CBE8AA1971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BF6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8"/>
          <p:cNvSpPr txBox="1"/>
          <p:nvPr/>
        </p:nvSpPr>
        <p:spPr>
          <a:xfrm>
            <a:off x="1419154" y="2389748"/>
            <a:ext cx="1293183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r>
              <a:rPr lang="en-US" sz="1969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/>
          </a:p>
        </p:txBody>
      </p:sp>
      <p:pic>
        <p:nvPicPr>
          <p:cNvPr id="592" name="Google Shape;59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38"/>
          <p:cNvSpPr txBox="1"/>
          <p:nvPr/>
        </p:nvSpPr>
        <p:spPr>
          <a:xfrm>
            <a:off x="2995502" y="2389748"/>
            <a:ext cx="1386946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pic>
        <p:nvPicPr>
          <p:cNvPr id="594" name="Google Shape;59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38"/>
          <p:cNvSpPr txBox="1"/>
          <p:nvPr/>
        </p:nvSpPr>
        <p:spPr>
          <a:xfrm>
            <a:off x="4669158" y="2389748"/>
            <a:ext cx="1427131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Votação</a:t>
            </a:r>
            <a:endParaRPr sz="692"/>
          </a:p>
        </p:txBody>
      </p:sp>
      <p:pic>
        <p:nvPicPr>
          <p:cNvPr id="596" name="Google Shape;59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38"/>
          <p:cNvSpPr txBox="1"/>
          <p:nvPr/>
        </p:nvSpPr>
        <p:spPr>
          <a:xfrm>
            <a:off x="6398189" y="2389748"/>
            <a:ext cx="1360157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Sketch </a:t>
            </a:r>
            <a:endParaRPr sz="692"/>
          </a:p>
        </p:txBody>
      </p:sp>
      <p:sp>
        <p:nvSpPr>
          <p:cNvPr id="598" name="Google Shape;598;p38"/>
          <p:cNvSpPr txBox="1"/>
          <p:nvPr/>
        </p:nvSpPr>
        <p:spPr>
          <a:xfrm>
            <a:off x="4635666" y="3572192"/>
            <a:ext cx="1494105" cy="2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Escolha da solução</a:t>
            </a:r>
            <a:endParaRPr sz="692"/>
          </a:p>
        </p:txBody>
      </p:sp>
      <p:pic>
        <p:nvPicPr>
          <p:cNvPr id="599" name="Google Shape;599;p38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8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sp>
        <p:nvSpPr>
          <p:cNvPr id="602" name="Google Shape;602;p38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99BF98A6-1A82-4429-98DB-EB22812842E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Google Shape;149;p3">
            <a:extLst>
              <a:ext uri="{FF2B5EF4-FFF2-40B4-BE49-F238E27FC236}">
                <a16:creationId xmlns:a16="http://schemas.microsoft.com/office/drawing/2014/main" id="{2216CE80-C77E-46C5-A144-F1F2A899DB46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BF6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9"/>
          <p:cNvSpPr txBox="1"/>
          <p:nvPr/>
        </p:nvSpPr>
        <p:spPr>
          <a:xfrm>
            <a:off x="1419154" y="2389748"/>
            <a:ext cx="1293183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Desafio</a:t>
            </a:r>
            <a:r>
              <a:rPr lang="en-US" sz="1969">
                <a:solidFill>
                  <a:srgbClr val="3F465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/>
          </a:p>
        </p:txBody>
      </p:sp>
      <p:pic>
        <p:nvPicPr>
          <p:cNvPr id="613" name="Google Shape;61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39"/>
          <p:cNvSpPr txBox="1"/>
          <p:nvPr/>
        </p:nvSpPr>
        <p:spPr>
          <a:xfrm>
            <a:off x="2995502" y="2389748"/>
            <a:ext cx="1386946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pic>
        <p:nvPicPr>
          <p:cNvPr id="615" name="Google Shape;61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39"/>
          <p:cNvSpPr txBox="1"/>
          <p:nvPr/>
        </p:nvSpPr>
        <p:spPr>
          <a:xfrm>
            <a:off x="4669158" y="2389748"/>
            <a:ext cx="1427131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Votação</a:t>
            </a:r>
            <a:endParaRPr sz="692"/>
          </a:p>
        </p:txBody>
      </p:sp>
      <p:pic>
        <p:nvPicPr>
          <p:cNvPr id="617" name="Google Shape;617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39"/>
          <p:cNvSpPr txBox="1"/>
          <p:nvPr/>
        </p:nvSpPr>
        <p:spPr>
          <a:xfrm>
            <a:off x="6398189" y="2389748"/>
            <a:ext cx="1360157" cy="42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64"/>
              </a:lnSpc>
              <a:buSzPts val="2800"/>
            </a:pPr>
            <a:r>
              <a:rPr lang="en-US" sz="1969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Sketch </a:t>
            </a:r>
            <a:endParaRPr sz="692"/>
          </a:p>
        </p:txBody>
      </p:sp>
      <p:sp>
        <p:nvSpPr>
          <p:cNvPr id="619" name="Google Shape;619;p39"/>
          <p:cNvSpPr txBox="1"/>
          <p:nvPr/>
        </p:nvSpPr>
        <p:spPr>
          <a:xfrm>
            <a:off x="6331209" y="3588265"/>
            <a:ext cx="1494105" cy="2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800"/>
            </a:pPr>
            <a:r>
              <a:rPr lang="en-US" sz="1266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Rabisco frame</a:t>
            </a:r>
            <a:endParaRPr sz="692"/>
          </a:p>
        </p:txBody>
      </p:sp>
      <p:pic>
        <p:nvPicPr>
          <p:cNvPr id="620" name="Google Shape;620;p39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39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Crazy 8's</a:t>
            </a:r>
            <a:endParaRPr sz="692"/>
          </a:p>
        </p:txBody>
      </p:sp>
      <p:sp>
        <p:nvSpPr>
          <p:cNvPr id="623" name="Google Shape;623;p39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155F922C-83A9-420B-A92D-FA0071D5466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Google Shape;149;p3">
            <a:extLst>
              <a:ext uri="{FF2B5EF4-FFF2-40B4-BE49-F238E27FC236}">
                <a16:creationId xmlns:a16="http://schemas.microsoft.com/office/drawing/2014/main" id="{A1F0D362-831D-41E1-9515-FE693D78B924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A11719E-ACE2-4D33-BD66-A7A2D4F26C5E}"/>
              </a:ext>
            </a:extLst>
          </p:cNvPr>
          <p:cNvGrpSpPr/>
          <p:nvPr/>
        </p:nvGrpSpPr>
        <p:grpSpPr>
          <a:xfrm>
            <a:off x="0" y="1017333"/>
            <a:ext cx="9144000" cy="3108835"/>
            <a:chOff x="0" y="774136"/>
            <a:chExt cx="9144000" cy="3108835"/>
          </a:xfrm>
        </p:grpSpPr>
        <p:pic>
          <p:nvPicPr>
            <p:cNvPr id="633" name="Google Shape;633;p40" descr="Uma imagem contendo chão, interior, parede, pessoa&#10;&#10;Descrição gerada com muito alta confiança"/>
            <p:cNvPicPr preferRelativeResize="0"/>
            <p:nvPr/>
          </p:nvPicPr>
          <p:blipFill rotWithShape="1">
            <a:blip r:embed="rId3">
              <a:alphaModFix/>
            </a:blip>
            <a:srcRect t="13726"/>
            <a:stretch/>
          </p:blipFill>
          <p:spPr>
            <a:xfrm>
              <a:off x="0" y="774137"/>
              <a:ext cx="4804561" cy="31088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40" descr="Uma imagem contendo pessoa, sentado, parede, interior&#10;&#10;Descrição gerada com muito alta confiança"/>
            <p:cNvPicPr preferRelativeResize="0"/>
            <p:nvPr/>
          </p:nvPicPr>
          <p:blipFill rotWithShape="1">
            <a:blip r:embed="rId4">
              <a:alphaModFix/>
            </a:blip>
            <a:srcRect b="3385"/>
            <a:stretch/>
          </p:blipFill>
          <p:spPr>
            <a:xfrm>
              <a:off x="4853676" y="774136"/>
              <a:ext cx="4290324" cy="31088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5" name="Google Shape;635;p40"/>
          <p:cNvSpPr/>
          <p:nvPr/>
        </p:nvSpPr>
        <p:spPr>
          <a:xfrm>
            <a:off x="3608754" y="4956609"/>
            <a:ext cx="1926492" cy="186891"/>
          </a:xfrm>
          <a:prstGeom prst="rect">
            <a:avLst/>
          </a:prstGeom>
          <a:solidFill>
            <a:srgbClr val="F5FBF6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B8FA9400-5681-4BEA-B28B-9BD526FC2067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Google Shape;149;p3">
            <a:extLst>
              <a:ext uri="{FF2B5EF4-FFF2-40B4-BE49-F238E27FC236}">
                <a16:creationId xmlns:a16="http://schemas.microsoft.com/office/drawing/2014/main" id="{981BBBA1-B208-452E-BF27-34EA175B3792}"/>
              </a:ext>
            </a:extLst>
          </p:cNvPr>
          <p:cNvSpPr/>
          <p:nvPr/>
        </p:nvSpPr>
        <p:spPr>
          <a:xfrm>
            <a:off x="3451537" y="4865520"/>
            <a:ext cx="243410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41"/>
          <p:cNvGrpSpPr/>
          <p:nvPr/>
        </p:nvGrpSpPr>
        <p:grpSpPr>
          <a:xfrm>
            <a:off x="1284443" y="0"/>
            <a:ext cx="3287557" cy="5143500"/>
            <a:chOff x="462783" y="0"/>
            <a:chExt cx="6234182" cy="9753600"/>
          </a:xfrm>
        </p:grpSpPr>
        <p:pic>
          <p:nvPicPr>
            <p:cNvPr id="641" name="Google Shape;641;p41"/>
            <p:cNvPicPr preferRelativeResize="0"/>
            <p:nvPr/>
          </p:nvPicPr>
          <p:blipFill rotWithShape="1">
            <a:blip r:embed="rId3">
              <a:alphaModFix/>
            </a:blip>
            <a:srcRect l="12316" r="9848"/>
            <a:stretch/>
          </p:blipFill>
          <p:spPr>
            <a:xfrm>
              <a:off x="462783" y="0"/>
              <a:ext cx="5693642" cy="975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2" name="Google Shape;642;p41"/>
            <p:cNvPicPr preferRelativeResize="0"/>
            <p:nvPr/>
          </p:nvPicPr>
          <p:blipFill rotWithShape="1">
            <a:blip r:embed="rId4">
              <a:alphaModFix/>
            </a:blip>
            <a:srcRect l="-6074" t="12500" r="104729" b="12500"/>
            <a:stretch/>
          </p:blipFill>
          <p:spPr>
            <a:xfrm>
              <a:off x="6565900" y="0"/>
              <a:ext cx="131065" cy="97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4" name="Google Shape;644;p41" descr="Uma imagem contendo texto&#10;&#10;Descrição gerada com muito alta confiança"/>
          <p:cNvPicPr preferRelativeResize="0"/>
          <p:nvPr/>
        </p:nvPicPr>
        <p:blipFill rotWithShape="1">
          <a:blip r:embed="rId5">
            <a:alphaModFix/>
          </a:blip>
          <a:srcRect r="19677"/>
          <a:stretch/>
        </p:blipFill>
        <p:spPr>
          <a:xfrm>
            <a:off x="4365930" y="0"/>
            <a:ext cx="309854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41"/>
          <p:cNvSpPr/>
          <p:nvPr/>
        </p:nvSpPr>
        <p:spPr>
          <a:xfrm>
            <a:off x="4297886" y="0"/>
            <a:ext cx="136089" cy="5143500"/>
          </a:xfrm>
          <a:prstGeom prst="rect">
            <a:avLst/>
          </a:prstGeom>
          <a:solidFill>
            <a:srgbClr val="37D5E4"/>
          </a:solidFill>
          <a:ln w="25400" cap="flat" cmpd="sng">
            <a:solidFill>
              <a:srgbClr val="37D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283" tIns="32133" rIns="64283" bIns="32133" anchor="ctr" anchorCtr="0">
            <a:noAutofit/>
          </a:bodyPr>
          <a:lstStyle/>
          <a:p>
            <a:pPr algn="ctr"/>
            <a:endParaRPr sz="692">
              <a:solidFill>
                <a:schemeClr val="lt1"/>
              </a:solidFill>
            </a:endParaRPr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1010B91E-9634-4231-B546-C396088B5320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43"/>
          <p:cNvPicPr preferRelativeResize="0"/>
          <p:nvPr/>
        </p:nvPicPr>
        <p:blipFill rotWithShape="1">
          <a:blip r:embed="rId3">
            <a:alphaModFix/>
          </a:blip>
          <a:srcRect t="417"/>
          <a:stretch/>
        </p:blipFill>
        <p:spPr>
          <a:xfrm>
            <a:off x="1875636" y="1370060"/>
            <a:ext cx="2524997" cy="383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2471" y="1686635"/>
            <a:ext cx="1119653" cy="1981687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43"/>
          <p:cNvSpPr txBox="1"/>
          <p:nvPr/>
        </p:nvSpPr>
        <p:spPr>
          <a:xfrm>
            <a:off x="4892651" y="2029911"/>
            <a:ext cx="2324199" cy="1768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2 </a:t>
            </a: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protótipos</a:t>
            </a: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alta</a:t>
            </a: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fidelidade</a:t>
            </a:r>
            <a:endParaRPr sz="692" dirty="0"/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Cores e </a:t>
            </a: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fluxos</a:t>
            </a: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diferentes</a:t>
            </a:r>
            <a:endParaRPr sz="1266" dirty="0">
              <a:solidFill>
                <a:srgbClr val="36363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Animações</a:t>
            </a:r>
            <a:endParaRPr sz="1266" dirty="0">
              <a:solidFill>
                <a:srgbClr val="36363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266" dirty="0" err="1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Conteúdo</a:t>
            </a:r>
            <a:r>
              <a:rPr lang="en-US" sz="1266" dirty="0">
                <a:solidFill>
                  <a:srgbClr val="363633"/>
                </a:solidFill>
                <a:latin typeface="Tahoma"/>
                <a:ea typeface="Tahoma"/>
                <a:cs typeface="Tahoma"/>
                <a:sym typeface="Tahoma"/>
              </a:rPr>
              <a:t> real </a:t>
            </a:r>
            <a:endParaRPr sz="692" dirty="0"/>
          </a:p>
        </p:txBody>
      </p:sp>
      <p:pic>
        <p:nvPicPr>
          <p:cNvPr id="657" name="Google Shape;657;p43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3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Prototipação</a:t>
            </a:r>
            <a:endParaRPr sz="692"/>
          </a:p>
        </p:txBody>
      </p:sp>
      <p:sp>
        <p:nvSpPr>
          <p:cNvPr id="660" name="Google Shape;660;p43"/>
          <p:cNvSpPr/>
          <p:nvPr/>
        </p:nvSpPr>
        <p:spPr>
          <a:xfrm>
            <a:off x="3608754" y="4826883"/>
            <a:ext cx="192649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9" name="Google Shape;183;p6">
            <a:extLst>
              <a:ext uri="{FF2B5EF4-FFF2-40B4-BE49-F238E27FC236}">
                <a16:creationId xmlns:a16="http://schemas.microsoft.com/office/drawing/2014/main" id="{2A8FBDDD-3BE9-43F2-8BDD-E6E35B444FD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Google Shape;149;p3">
            <a:extLst>
              <a:ext uri="{FF2B5EF4-FFF2-40B4-BE49-F238E27FC236}">
                <a16:creationId xmlns:a16="http://schemas.microsoft.com/office/drawing/2014/main" id="{2ECC5262-F4F1-43A3-B569-6E28BD2C6350}"/>
              </a:ext>
            </a:extLst>
          </p:cNvPr>
          <p:cNvSpPr/>
          <p:nvPr/>
        </p:nvSpPr>
        <p:spPr>
          <a:xfrm>
            <a:off x="3360649" y="4865520"/>
            <a:ext cx="252499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4"/>
          <p:cNvSpPr/>
          <p:nvPr/>
        </p:nvSpPr>
        <p:spPr>
          <a:xfrm>
            <a:off x="3436493" y="3967114"/>
            <a:ext cx="2228771" cy="662036"/>
          </a:xfrm>
          <a:custGeom>
            <a:avLst/>
            <a:gdLst/>
            <a:ahLst/>
            <a:cxnLst/>
            <a:rect l="l" t="t" r="r" b="b"/>
            <a:pathLst>
              <a:path w="9166687" h="2722880" extrusionOk="0">
                <a:moveTo>
                  <a:pt x="908050" y="0"/>
                </a:moveTo>
                <a:lnTo>
                  <a:pt x="8207837" y="0"/>
                </a:lnTo>
                <a:lnTo>
                  <a:pt x="8207837" y="2722880"/>
                </a:lnTo>
                <a:lnTo>
                  <a:pt x="908050" y="2722880"/>
                </a:lnTo>
                <a:lnTo>
                  <a:pt x="908050" y="0"/>
                </a:lnTo>
                <a:close/>
                <a:moveTo>
                  <a:pt x="9166687" y="347980"/>
                </a:moveTo>
                <a:lnTo>
                  <a:pt x="9166687" y="0"/>
                </a:lnTo>
                <a:lnTo>
                  <a:pt x="8207837" y="0"/>
                </a:lnTo>
                <a:lnTo>
                  <a:pt x="8207837" y="2722880"/>
                </a:lnTo>
                <a:lnTo>
                  <a:pt x="9166687" y="2722880"/>
                </a:lnTo>
                <a:lnTo>
                  <a:pt x="9166687" y="2374900"/>
                </a:lnTo>
                <a:cubicBezTo>
                  <a:pt x="8715837" y="2258060"/>
                  <a:pt x="8383097" y="1849120"/>
                  <a:pt x="8383097" y="1361440"/>
                </a:cubicBezTo>
                <a:cubicBezTo>
                  <a:pt x="8383097" y="875030"/>
                  <a:pt x="8715837" y="464820"/>
                  <a:pt x="9166687" y="347980"/>
                </a:cubicBezTo>
                <a:close/>
                <a:moveTo>
                  <a:pt x="0" y="0"/>
                </a:moveTo>
                <a:lnTo>
                  <a:pt x="0" y="350520"/>
                </a:lnTo>
                <a:cubicBezTo>
                  <a:pt x="447040" y="469900"/>
                  <a:pt x="775970" y="877570"/>
                  <a:pt x="775970" y="1361440"/>
                </a:cubicBezTo>
                <a:cubicBezTo>
                  <a:pt x="775970" y="1845310"/>
                  <a:pt x="447040" y="2252980"/>
                  <a:pt x="0" y="2372360"/>
                </a:cubicBezTo>
                <a:lnTo>
                  <a:pt x="0" y="2722880"/>
                </a:lnTo>
                <a:lnTo>
                  <a:pt x="908050" y="2722880"/>
                </a:lnTo>
                <a:lnTo>
                  <a:pt x="9080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pPr>
              <a:buSzPts val="1400"/>
            </a:pPr>
            <a:endParaRPr sz="692"/>
          </a:p>
        </p:txBody>
      </p:sp>
      <p:sp>
        <p:nvSpPr>
          <p:cNvPr id="667" name="Google Shape;667;p44"/>
          <p:cNvSpPr txBox="1"/>
          <p:nvPr/>
        </p:nvSpPr>
        <p:spPr>
          <a:xfrm>
            <a:off x="3213766" y="4808771"/>
            <a:ext cx="5607468" cy="15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6428"/>
              </a:lnSpc>
              <a:buSzPts val="1400"/>
            </a:pPr>
            <a:r>
              <a:rPr lang="en-US" sz="1050" b="1" dirty="0">
                <a:solidFill>
                  <a:srgbClr val="3F46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UX Designer: Guilherme Quadros</a:t>
            </a:r>
            <a:endParaRPr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68" name="Google Shape;668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5397" y="0"/>
            <a:ext cx="28921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rotótipo">
            <a:hlinkClick r:id="" action="ppaction://media"/>
            <a:extLst>
              <a:ext uri="{FF2B5EF4-FFF2-40B4-BE49-F238E27FC236}">
                <a16:creationId xmlns:a16="http://schemas.microsoft.com/office/drawing/2014/main" id="{2EA82D59-60A8-4747-8618-CE550B0787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5397" y="0"/>
            <a:ext cx="2892103" cy="5143500"/>
          </a:xfrm>
          <a:prstGeom prst="rect">
            <a:avLst/>
          </a:prstGeom>
        </p:spPr>
      </p:pic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000D81ED-27B2-4850-836C-41CEB078EC47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5"/>
          <p:cNvSpPr txBox="1"/>
          <p:nvPr/>
        </p:nvSpPr>
        <p:spPr>
          <a:xfrm>
            <a:off x="3292771" y="2260852"/>
            <a:ext cx="3979567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6400"/>
            </a:pPr>
            <a:r>
              <a:rPr lang="en-US" sz="4500" b="1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TESTE</a:t>
            </a:r>
            <a:endParaRPr sz="692"/>
          </a:p>
        </p:txBody>
      </p:sp>
      <p:sp>
        <p:nvSpPr>
          <p:cNvPr id="674" name="Google Shape;674;p45"/>
          <p:cNvSpPr txBox="1"/>
          <p:nvPr/>
        </p:nvSpPr>
        <p:spPr>
          <a:xfrm>
            <a:off x="1359279" y="1468170"/>
            <a:ext cx="1715338" cy="224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buSzPts val="20791"/>
            </a:pPr>
            <a:r>
              <a:rPr lang="en-US" sz="14618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 sz="692" dirty="0"/>
          </a:p>
        </p:txBody>
      </p:sp>
      <p:sp>
        <p:nvSpPr>
          <p:cNvPr id="5" name="Google Shape;660;p43">
            <a:extLst>
              <a:ext uri="{FF2B5EF4-FFF2-40B4-BE49-F238E27FC236}">
                <a16:creationId xmlns:a16="http://schemas.microsoft.com/office/drawing/2014/main" id="{888EDF76-2E3E-41B7-96E0-506F34FC85BA}"/>
              </a:ext>
            </a:extLst>
          </p:cNvPr>
          <p:cNvSpPr/>
          <p:nvPr/>
        </p:nvSpPr>
        <p:spPr>
          <a:xfrm>
            <a:off x="3168203" y="4826883"/>
            <a:ext cx="3193960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F5F7B303-59E4-475B-8C27-2750C1BA830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104" descr="Uma imagem contendo homem, pessoa, parede, interior&#10;&#10;Descrição gerada com muito alta confiança"/>
          <p:cNvPicPr preferRelativeResize="0"/>
          <p:nvPr/>
        </p:nvPicPr>
        <p:blipFill rotWithShape="1">
          <a:blip r:embed="rId3">
            <a:alphaModFix/>
          </a:blip>
          <a:srcRect l="17283" t="17425" r="21388" b="3829"/>
          <a:stretch/>
        </p:blipFill>
        <p:spPr>
          <a:xfrm>
            <a:off x="982266" y="-2296"/>
            <a:ext cx="7324896" cy="5145796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104"/>
          <p:cNvSpPr txBox="1"/>
          <p:nvPr/>
        </p:nvSpPr>
        <p:spPr>
          <a:xfrm>
            <a:off x="4572005" y="571758"/>
            <a:ext cx="3200285" cy="1319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6996"/>
              </a:lnSpc>
              <a:buSzPts val="3200"/>
            </a:pPr>
            <a:r>
              <a:rPr lang="en-US" sz="225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Get out of the building and talk to costumers </a:t>
            </a:r>
            <a:endParaRPr sz="2250" b="1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83" name="Google Shape;683;p104"/>
          <p:cNvSpPr txBox="1"/>
          <p:nvPr/>
        </p:nvSpPr>
        <p:spPr>
          <a:xfrm>
            <a:off x="4571996" y="1890965"/>
            <a:ext cx="3200285" cy="329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7002"/>
              </a:lnSpc>
              <a:buSzPts val="2400"/>
            </a:pPr>
            <a:r>
              <a:rPr lang="en-US" sz="1687" b="1" i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Steve Blank</a:t>
            </a:r>
            <a:endParaRPr sz="692" b="1" dirty="0">
              <a:solidFill>
                <a:schemeClr val="lt1"/>
              </a:solidFill>
            </a:endParaRPr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50DA3AEC-2A99-4510-B6B8-3BDAB96FDABA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47"/>
          <p:cNvPicPr preferRelativeResize="0"/>
          <p:nvPr/>
        </p:nvPicPr>
        <p:blipFill rotWithShape="1">
          <a:blip r:embed="rId3">
            <a:alphaModFix amt="71000"/>
          </a:blip>
          <a:srcRect l="7954" t="15859" r="558"/>
          <a:stretch/>
        </p:blipFill>
        <p:spPr>
          <a:xfrm>
            <a:off x="1143000" y="0"/>
            <a:ext cx="7523328" cy="5189491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47"/>
          <p:cNvSpPr txBox="1"/>
          <p:nvPr/>
        </p:nvSpPr>
        <p:spPr>
          <a:xfrm>
            <a:off x="7219763" y="328925"/>
            <a:ext cx="1397594" cy="30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6021"/>
              </a:lnSpc>
              <a:buSzPts val="2400"/>
            </a:pPr>
            <a:r>
              <a:rPr lang="en-US" sz="1687" i="1" dirty="0" err="1">
                <a:solidFill>
                  <a:srgbClr val="FFFFFF"/>
                </a:solidFill>
              </a:rPr>
              <a:t>Teutônia</a:t>
            </a:r>
            <a:r>
              <a:rPr lang="en-US" sz="1687" i="1" dirty="0">
                <a:solidFill>
                  <a:srgbClr val="FFFFFF"/>
                </a:solidFill>
              </a:rPr>
              <a:t> - RS</a:t>
            </a:r>
            <a:endParaRPr sz="773" dirty="0"/>
          </a:p>
        </p:txBody>
      </p:sp>
      <p:pic>
        <p:nvPicPr>
          <p:cNvPr id="5130" name="Picture 10" descr="Imagem relacionada">
            <a:extLst>
              <a:ext uri="{FF2B5EF4-FFF2-40B4-BE49-F238E27FC236}">
                <a16:creationId xmlns:a16="http://schemas.microsoft.com/office/drawing/2014/main" id="{CA41996A-E4B4-4A18-9E43-18B8F8A6C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121" y="149691"/>
            <a:ext cx="659642" cy="65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277589E2-67ED-462B-9955-78F33C1732B3}"/>
              </a:ext>
            </a:extLst>
          </p:cNvPr>
          <p:cNvGrpSpPr/>
          <p:nvPr/>
        </p:nvGrpSpPr>
        <p:grpSpPr>
          <a:xfrm>
            <a:off x="1294242" y="1800254"/>
            <a:ext cx="6555516" cy="1542993"/>
            <a:chOff x="1294248" y="1796912"/>
            <a:chExt cx="6555516" cy="1542993"/>
          </a:xfrm>
        </p:grpSpPr>
        <p:pic>
          <p:nvPicPr>
            <p:cNvPr id="697" name="Google Shape;697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94248" y="1796912"/>
              <a:ext cx="1542993" cy="1542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p48"/>
            <p:cNvSpPr txBox="1"/>
            <p:nvPr/>
          </p:nvSpPr>
          <p:spPr>
            <a:xfrm>
              <a:off x="1419154" y="2250180"/>
              <a:ext cx="1293183" cy="636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0000"/>
                </a:lnSpc>
                <a:buSzPts val="2100"/>
              </a:pPr>
              <a:r>
                <a:rPr lang="en-US" sz="1477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Pesquisa Qualitativa</a:t>
              </a:r>
              <a:endParaRPr sz="692"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699" name="Google Shape;699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17484" y="1796912"/>
              <a:ext cx="1542993" cy="1542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48"/>
            <p:cNvSpPr txBox="1"/>
            <p:nvPr/>
          </p:nvSpPr>
          <p:spPr>
            <a:xfrm>
              <a:off x="2995502" y="2250180"/>
              <a:ext cx="1386946" cy="636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0000"/>
                </a:lnSpc>
                <a:buSzPts val="2100"/>
              </a:pPr>
              <a:r>
                <a:rPr lang="en-US" sz="1477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Validação Protótipos</a:t>
              </a:r>
              <a:endParaRPr sz="692"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701" name="Google Shape;701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11226" y="1796912"/>
              <a:ext cx="1542993" cy="1542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48"/>
            <p:cNvSpPr txBox="1"/>
            <p:nvPr/>
          </p:nvSpPr>
          <p:spPr>
            <a:xfrm>
              <a:off x="4669158" y="2250180"/>
              <a:ext cx="1427131" cy="636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0000"/>
                </a:lnSpc>
                <a:buSzPts val="2100"/>
              </a:pPr>
              <a:r>
                <a:rPr lang="en-US" sz="1477" dirty="0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“Card </a:t>
              </a:r>
              <a:endParaRPr sz="692" dirty="0">
                <a:latin typeface="Tahoma"/>
                <a:ea typeface="Tahoma"/>
                <a:cs typeface="Tahoma"/>
                <a:sym typeface="Tahoma"/>
              </a:endParaRPr>
            </a:p>
            <a:p>
              <a:pPr algn="ctr">
                <a:lnSpc>
                  <a:spcPct val="140000"/>
                </a:lnSpc>
                <a:buSzPts val="2100"/>
              </a:pPr>
              <a:r>
                <a:rPr lang="en-US" sz="1477" dirty="0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Sorting”</a:t>
              </a:r>
              <a:endParaRPr sz="692" dirty="0"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703" name="Google Shape;703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06771" y="1796912"/>
              <a:ext cx="1542993" cy="1542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48"/>
            <p:cNvSpPr txBox="1"/>
            <p:nvPr/>
          </p:nvSpPr>
          <p:spPr>
            <a:xfrm>
              <a:off x="6431676" y="2250180"/>
              <a:ext cx="1293183" cy="636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0000"/>
                </a:lnSpc>
                <a:buSzPts val="2100"/>
              </a:pPr>
              <a:r>
                <a:rPr lang="en-US" sz="1477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Pesquisa Quantitativa</a:t>
              </a:r>
              <a:endParaRPr sz="692"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pic>
        <p:nvPicPr>
          <p:cNvPr id="705" name="Google Shape;705;p48"/>
          <p:cNvPicPr preferRelativeResize="0"/>
          <p:nvPr/>
        </p:nvPicPr>
        <p:blipFill rotWithShape="1">
          <a:blip r:embed="rId4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48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Expectativa</a:t>
            </a:r>
            <a:endParaRPr sz="692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08" name="Google Shape;708;p48"/>
          <p:cNvSpPr/>
          <p:nvPr/>
        </p:nvSpPr>
        <p:spPr>
          <a:xfrm>
            <a:off x="3271233" y="4826883"/>
            <a:ext cx="2882979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90A498A9-E97E-45D9-87C0-98AF89692998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0"/>
          <p:cNvSpPr txBox="1"/>
          <p:nvPr/>
        </p:nvSpPr>
        <p:spPr>
          <a:xfrm>
            <a:off x="1419154" y="2268741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Qualitativa</a:t>
            </a:r>
            <a:endParaRPr sz="692"/>
          </a:p>
        </p:txBody>
      </p:sp>
      <p:pic>
        <p:nvPicPr>
          <p:cNvPr id="715" name="Google Shape;715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0"/>
          <p:cNvSpPr txBox="1"/>
          <p:nvPr/>
        </p:nvSpPr>
        <p:spPr>
          <a:xfrm>
            <a:off x="2995502" y="2268741"/>
            <a:ext cx="1386946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Validação Protótipos</a:t>
            </a:r>
            <a:endParaRPr sz="692"/>
          </a:p>
        </p:txBody>
      </p:sp>
      <p:pic>
        <p:nvPicPr>
          <p:cNvPr id="717" name="Google Shape;71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0"/>
          <p:cNvSpPr txBox="1"/>
          <p:nvPr/>
        </p:nvSpPr>
        <p:spPr>
          <a:xfrm>
            <a:off x="4669158" y="2268743"/>
            <a:ext cx="1427131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“Card </a:t>
            </a:r>
            <a:endParaRPr sz="692" dirty="0"/>
          </a:p>
          <a:p>
            <a:pPr algn="ctr">
              <a:lnSpc>
                <a:spcPct val="140000"/>
              </a:lnSpc>
              <a:buSzPts val="2100"/>
            </a:pPr>
            <a:r>
              <a:rPr lang="en-US" sz="147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Sorting”</a:t>
            </a:r>
            <a:endParaRPr sz="692" dirty="0"/>
          </a:p>
        </p:txBody>
      </p:sp>
      <p:pic>
        <p:nvPicPr>
          <p:cNvPr id="719" name="Google Shape;71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0"/>
          <p:cNvSpPr txBox="1"/>
          <p:nvPr/>
        </p:nvSpPr>
        <p:spPr>
          <a:xfrm>
            <a:off x="6431676" y="2268742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Quantitativa</a:t>
            </a:r>
            <a:endParaRPr sz="692"/>
          </a:p>
        </p:txBody>
      </p:sp>
      <p:pic>
        <p:nvPicPr>
          <p:cNvPr id="721" name="Google Shape;721;p50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0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Realidade</a:t>
            </a:r>
            <a:endParaRPr sz="692"/>
          </a:p>
        </p:txBody>
      </p:sp>
      <p:pic>
        <p:nvPicPr>
          <p:cNvPr id="723" name="Google Shape;723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99929" y="1689603"/>
            <a:ext cx="556379" cy="55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4857" y="1548176"/>
            <a:ext cx="766814" cy="69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05186" y="1548176"/>
            <a:ext cx="766814" cy="69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65738" y="1548176"/>
            <a:ext cx="766814" cy="6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0"/>
          <p:cNvSpPr/>
          <p:nvPr/>
        </p:nvSpPr>
        <p:spPr>
          <a:xfrm>
            <a:off x="3103807" y="4826883"/>
            <a:ext cx="3050411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8" name="Google Shape;183;p6">
            <a:extLst>
              <a:ext uri="{FF2B5EF4-FFF2-40B4-BE49-F238E27FC236}">
                <a16:creationId xmlns:a16="http://schemas.microsoft.com/office/drawing/2014/main" id="{48C024A5-E1D7-4082-820D-F8C93AF11055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7529" y="267891"/>
            <a:ext cx="5428942" cy="43733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750;p52">
            <a:extLst>
              <a:ext uri="{FF2B5EF4-FFF2-40B4-BE49-F238E27FC236}">
                <a16:creationId xmlns:a16="http://schemas.microsoft.com/office/drawing/2014/main" id="{EC2278E6-2CF6-49EA-B4C1-7DDBBDCE58C6}"/>
              </a:ext>
            </a:extLst>
          </p:cNvPr>
          <p:cNvSpPr/>
          <p:nvPr/>
        </p:nvSpPr>
        <p:spPr>
          <a:xfrm>
            <a:off x="3129566" y="4826883"/>
            <a:ext cx="297502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183;p6">
            <a:extLst>
              <a:ext uri="{FF2B5EF4-FFF2-40B4-BE49-F238E27FC236}">
                <a16:creationId xmlns:a16="http://schemas.microsoft.com/office/drawing/2014/main" id="{87387DA4-BC19-42E7-88FC-49DE08E064C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52"/>
          <p:cNvSpPr txBox="1"/>
          <p:nvPr/>
        </p:nvSpPr>
        <p:spPr>
          <a:xfrm>
            <a:off x="1419154" y="2268741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Qualitativa</a:t>
            </a:r>
            <a:endParaRPr sz="692"/>
          </a:p>
        </p:txBody>
      </p:sp>
      <p:pic>
        <p:nvPicPr>
          <p:cNvPr id="741" name="Google Shape;741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2"/>
          <p:cNvSpPr txBox="1"/>
          <p:nvPr/>
        </p:nvSpPr>
        <p:spPr>
          <a:xfrm>
            <a:off x="2995502" y="2268741"/>
            <a:ext cx="1386946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Validação Protótipos</a:t>
            </a:r>
            <a:endParaRPr sz="692"/>
          </a:p>
        </p:txBody>
      </p:sp>
      <p:pic>
        <p:nvPicPr>
          <p:cNvPr id="743" name="Google Shape;743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52"/>
          <p:cNvSpPr txBox="1"/>
          <p:nvPr/>
        </p:nvSpPr>
        <p:spPr>
          <a:xfrm>
            <a:off x="4669158" y="2268743"/>
            <a:ext cx="1427131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Card </a:t>
            </a:r>
            <a:endParaRPr sz="692"/>
          </a:p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Sorting</a:t>
            </a:r>
            <a:endParaRPr sz="692"/>
          </a:p>
        </p:txBody>
      </p:sp>
      <p:pic>
        <p:nvPicPr>
          <p:cNvPr id="745" name="Google Shape;74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2"/>
          <p:cNvSpPr txBox="1"/>
          <p:nvPr/>
        </p:nvSpPr>
        <p:spPr>
          <a:xfrm>
            <a:off x="6431676" y="2268742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Quantitativa</a:t>
            </a:r>
            <a:endParaRPr sz="692"/>
          </a:p>
        </p:txBody>
      </p:sp>
      <p:pic>
        <p:nvPicPr>
          <p:cNvPr id="747" name="Google Shape;747;p52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52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Validação</a:t>
            </a:r>
            <a:endParaRPr sz="692"/>
          </a:p>
        </p:txBody>
      </p:sp>
      <p:sp>
        <p:nvSpPr>
          <p:cNvPr id="750" name="Google Shape;750;p52"/>
          <p:cNvSpPr/>
          <p:nvPr/>
        </p:nvSpPr>
        <p:spPr>
          <a:xfrm>
            <a:off x="3258355" y="4826883"/>
            <a:ext cx="2837934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4" name="Google Shape;183;p6">
            <a:extLst>
              <a:ext uri="{FF2B5EF4-FFF2-40B4-BE49-F238E27FC236}">
                <a16:creationId xmlns:a16="http://schemas.microsoft.com/office/drawing/2014/main" id="{E77A5F9D-BF8A-44A7-8821-9F7C41A02A6B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CDE2DCAD-900E-41EB-9900-0C3FBC438AA0}"/>
              </a:ext>
            </a:extLst>
          </p:cNvPr>
          <p:cNvGrpSpPr/>
          <p:nvPr/>
        </p:nvGrpSpPr>
        <p:grpSpPr>
          <a:xfrm>
            <a:off x="1030540" y="1029890"/>
            <a:ext cx="7082920" cy="3629641"/>
            <a:chOff x="774198" y="1161612"/>
            <a:chExt cx="7082920" cy="3629641"/>
          </a:xfrm>
        </p:grpSpPr>
        <p:sp>
          <p:nvSpPr>
            <p:cNvPr id="759" name="Google Shape;759;p53"/>
            <p:cNvSpPr txBox="1"/>
            <p:nvPr/>
          </p:nvSpPr>
          <p:spPr>
            <a:xfrm>
              <a:off x="774198" y="2137997"/>
              <a:ext cx="3739487" cy="19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85722" lvl="1" indent="-92861">
                <a:lnSpc>
                  <a:spcPct val="227000"/>
                </a:lnSpc>
                <a:buClr>
                  <a:srgbClr val="363633"/>
                </a:buClr>
                <a:buSzPts val="1600"/>
                <a:buFont typeface="Arial"/>
                <a:buChar char="•"/>
              </a:pP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Roteiro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com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perguntas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abertas</a:t>
              </a:r>
              <a:endPara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85722" lvl="1" indent="-92861">
                <a:lnSpc>
                  <a:spcPct val="227000"/>
                </a:lnSpc>
                <a:buClr>
                  <a:srgbClr val="363633"/>
                </a:buClr>
                <a:buSzPts val="1600"/>
                <a:buFont typeface="Arial"/>
                <a:buChar char="•"/>
              </a:pP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Identificar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hábitos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de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consumo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endPara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85722" lvl="1" indent="-92861">
                <a:lnSpc>
                  <a:spcPct val="226937"/>
                </a:lnSpc>
                <a:buClr>
                  <a:srgbClr val="363633"/>
                </a:buClr>
                <a:buSzPts val="1600"/>
                <a:buFont typeface="Arial"/>
                <a:buChar char="•"/>
              </a:pP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2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cidades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diferentes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(POA e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Teutônia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)</a:t>
              </a:r>
              <a:endPara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85722" lvl="1" indent="-92861">
                <a:lnSpc>
                  <a:spcPct val="227000"/>
                </a:lnSpc>
                <a:buClr>
                  <a:srgbClr val="363633"/>
                </a:buClr>
                <a:buSzPts val="1600"/>
                <a:buFont typeface="Arial"/>
                <a:buChar char="•"/>
              </a:pP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Perfis</a:t>
              </a:r>
              <a:r>
                <a:rPr lang="en-US" sz="1400" dirty="0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 </a:t>
              </a:r>
              <a:r>
                <a:rPr lang="en-US" sz="1400" dirty="0" err="1">
                  <a:solidFill>
                    <a:srgbClr val="3636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Tahoma"/>
                </a:rPr>
                <a:t>diversos</a:t>
              </a:r>
              <a:endPara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60" name="Google Shape;760;p53"/>
            <p:cNvGrpSpPr/>
            <p:nvPr/>
          </p:nvGrpSpPr>
          <p:grpSpPr>
            <a:xfrm>
              <a:off x="4117632" y="1161612"/>
              <a:ext cx="3739486" cy="3629641"/>
              <a:chOff x="-23042" y="66269"/>
              <a:chExt cx="6542159" cy="6349987"/>
            </a:xfrm>
          </p:grpSpPr>
          <p:sp>
            <p:nvSpPr>
              <p:cNvPr id="761" name="Google Shape;761;p53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 l="-22690" t="1914" r="-5137" b="1826"/>
                </a:stretch>
              </a:blipFill>
              <a:ln>
                <a:noFill/>
              </a:ln>
            </p:spPr>
            <p:txBody>
              <a:bodyPr spcFirstLastPara="1" wrap="square" lIns="64283" tIns="64283" rIns="64283" bIns="64283" anchor="ctr" anchorCtr="0">
                <a:noAutofit/>
              </a:bodyPr>
              <a:lstStyle/>
              <a:p>
                <a:pPr>
                  <a:buSzPts val="1400"/>
                </a:pPr>
                <a:endParaRPr sz="692" dirty="0"/>
              </a:p>
            </p:txBody>
          </p:sp>
          <p:sp>
            <p:nvSpPr>
              <p:cNvPr id="762" name="Google Shape;762;p53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4283" tIns="64283" rIns="64283" bIns="64283" anchor="ctr" anchorCtr="0">
                <a:noAutofit/>
              </a:bodyPr>
              <a:lstStyle/>
              <a:p>
                <a:pPr>
                  <a:buSzPts val="1400"/>
                </a:pPr>
                <a:endParaRPr sz="692"/>
              </a:p>
            </p:txBody>
          </p:sp>
        </p:grpSp>
      </p:grpSp>
      <p:sp>
        <p:nvSpPr>
          <p:cNvPr id="763" name="Google Shape;763;p53"/>
          <p:cNvSpPr txBox="1"/>
          <p:nvPr/>
        </p:nvSpPr>
        <p:spPr>
          <a:xfrm>
            <a:off x="2084388" y="496359"/>
            <a:ext cx="4975223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Pesquisa</a:t>
            </a:r>
            <a:r>
              <a:rPr lang="en-US" sz="3537" b="1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Qualitativa</a:t>
            </a:r>
            <a:endParaRPr sz="692" dirty="0"/>
          </a:p>
        </p:txBody>
      </p:sp>
      <p:sp>
        <p:nvSpPr>
          <p:cNvPr id="765" name="Google Shape;765;p53"/>
          <p:cNvSpPr/>
          <p:nvPr/>
        </p:nvSpPr>
        <p:spPr>
          <a:xfrm>
            <a:off x="3206839" y="4826883"/>
            <a:ext cx="2781837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83BE201F-EB89-4A3E-B05D-A7448800BC83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4"/>
          <p:cNvSpPr txBox="1"/>
          <p:nvPr/>
        </p:nvSpPr>
        <p:spPr>
          <a:xfrm>
            <a:off x="1419154" y="2268741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Qualitativa</a:t>
            </a:r>
            <a:endParaRPr sz="692"/>
          </a:p>
        </p:txBody>
      </p:sp>
      <p:pic>
        <p:nvPicPr>
          <p:cNvPr id="772" name="Google Shape;77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4"/>
          <p:cNvSpPr txBox="1"/>
          <p:nvPr/>
        </p:nvSpPr>
        <p:spPr>
          <a:xfrm>
            <a:off x="2995502" y="2268741"/>
            <a:ext cx="1386946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Validação Protótipos</a:t>
            </a:r>
            <a:endParaRPr sz="692"/>
          </a:p>
        </p:txBody>
      </p:sp>
      <p:pic>
        <p:nvPicPr>
          <p:cNvPr id="774" name="Google Shape;77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4"/>
          <p:cNvSpPr txBox="1"/>
          <p:nvPr/>
        </p:nvSpPr>
        <p:spPr>
          <a:xfrm>
            <a:off x="4669158" y="2268743"/>
            <a:ext cx="1427131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Card </a:t>
            </a:r>
            <a:endParaRPr sz="692"/>
          </a:p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Sorting</a:t>
            </a:r>
            <a:endParaRPr sz="692"/>
          </a:p>
        </p:txBody>
      </p:sp>
      <p:pic>
        <p:nvPicPr>
          <p:cNvPr id="776" name="Google Shape;77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54"/>
          <p:cNvSpPr txBox="1"/>
          <p:nvPr/>
        </p:nvSpPr>
        <p:spPr>
          <a:xfrm>
            <a:off x="6431676" y="2268742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Quantitativa</a:t>
            </a:r>
            <a:endParaRPr sz="692"/>
          </a:p>
        </p:txBody>
      </p:sp>
      <p:pic>
        <p:nvPicPr>
          <p:cNvPr id="778" name="Google Shape;778;p54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4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Validação</a:t>
            </a:r>
            <a:endParaRPr sz="692"/>
          </a:p>
        </p:txBody>
      </p:sp>
      <p:sp>
        <p:nvSpPr>
          <p:cNvPr id="781" name="Google Shape;781;p54"/>
          <p:cNvSpPr/>
          <p:nvPr/>
        </p:nvSpPr>
        <p:spPr>
          <a:xfrm>
            <a:off x="3284113" y="4826883"/>
            <a:ext cx="281217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4" name="Google Shape;183;p6">
            <a:extLst>
              <a:ext uri="{FF2B5EF4-FFF2-40B4-BE49-F238E27FC236}">
                <a16:creationId xmlns:a16="http://schemas.microsoft.com/office/drawing/2014/main" id="{ADDA5DFD-0B5E-41DD-BC4F-FB12FEEFB25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55"/>
          <p:cNvGrpSpPr/>
          <p:nvPr/>
        </p:nvGrpSpPr>
        <p:grpSpPr>
          <a:xfrm>
            <a:off x="4373974" y="1086013"/>
            <a:ext cx="3689920" cy="3581531"/>
            <a:chOff x="-23042" y="66269"/>
            <a:chExt cx="6542159" cy="6349987"/>
          </a:xfrm>
        </p:grpSpPr>
        <p:sp>
          <p:nvSpPr>
            <p:cNvPr id="792" name="Google Shape;792;p55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 extrusionOk="0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2011" t="-14119" r="2107" b="-14208"/>
              </a:stretch>
            </a:blip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  <p:sp>
          <p:nvSpPr>
            <p:cNvPr id="793" name="Google Shape;793;p5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 extrusionOk="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</p:grpSp>
      <p:sp>
        <p:nvSpPr>
          <p:cNvPr id="796" name="Google Shape;796;p55"/>
          <p:cNvSpPr/>
          <p:nvPr/>
        </p:nvSpPr>
        <p:spPr>
          <a:xfrm>
            <a:off x="3309870" y="4826883"/>
            <a:ext cx="291062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9" name="Google Shape;763;p53">
            <a:extLst>
              <a:ext uri="{FF2B5EF4-FFF2-40B4-BE49-F238E27FC236}">
                <a16:creationId xmlns:a16="http://schemas.microsoft.com/office/drawing/2014/main" id="{9FCFE0B9-C3B2-4FC6-9718-3C2A432FC34D}"/>
              </a:ext>
            </a:extLst>
          </p:cNvPr>
          <p:cNvSpPr txBox="1"/>
          <p:nvPr/>
        </p:nvSpPr>
        <p:spPr>
          <a:xfrm>
            <a:off x="1533513" y="517766"/>
            <a:ext cx="6076973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Validação</a:t>
            </a:r>
            <a:r>
              <a:rPr lang="en-US" sz="3537" b="1" dirty="0"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protótipos</a:t>
            </a:r>
            <a:endParaRPr lang="en-US" sz="353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" name="Google Shape;183;p6">
            <a:extLst>
              <a:ext uri="{FF2B5EF4-FFF2-40B4-BE49-F238E27FC236}">
                <a16:creationId xmlns:a16="http://schemas.microsoft.com/office/drawing/2014/main" id="{E17FEC4C-C129-4749-8BAA-149A043980A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Google Shape;759;p53">
            <a:extLst>
              <a:ext uri="{FF2B5EF4-FFF2-40B4-BE49-F238E27FC236}">
                <a16:creationId xmlns:a16="http://schemas.microsoft.com/office/drawing/2014/main" id="{6A6CB7CB-9870-40B4-9DA2-CADAA146296C}"/>
              </a:ext>
            </a:extLst>
          </p:cNvPr>
          <p:cNvSpPr txBox="1"/>
          <p:nvPr/>
        </p:nvSpPr>
        <p:spPr>
          <a:xfrm>
            <a:off x="1030540" y="2006275"/>
            <a:ext cx="3739487" cy="19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pt-BR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2 protótipos diferentes</a:t>
            </a: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pt-BR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1 Desafio para o usuário</a:t>
            </a: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pt-BR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Fluxos de navegação </a:t>
            </a: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pt-BR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Dificuldades e facilidades</a:t>
            </a:r>
            <a:endParaRPr lang="pt-B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56"/>
          <p:cNvSpPr txBox="1"/>
          <p:nvPr/>
        </p:nvSpPr>
        <p:spPr>
          <a:xfrm>
            <a:off x="1419154" y="2268741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Qualitativa</a:t>
            </a:r>
            <a:endParaRPr sz="692"/>
          </a:p>
        </p:txBody>
      </p:sp>
      <p:pic>
        <p:nvPicPr>
          <p:cNvPr id="803" name="Google Shape;80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56"/>
          <p:cNvSpPr txBox="1"/>
          <p:nvPr/>
        </p:nvSpPr>
        <p:spPr>
          <a:xfrm>
            <a:off x="2995502" y="2268741"/>
            <a:ext cx="1386946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Validação Protótipos</a:t>
            </a:r>
            <a:endParaRPr sz="692"/>
          </a:p>
        </p:txBody>
      </p:sp>
      <p:pic>
        <p:nvPicPr>
          <p:cNvPr id="805" name="Google Shape;80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56"/>
          <p:cNvSpPr txBox="1"/>
          <p:nvPr/>
        </p:nvSpPr>
        <p:spPr>
          <a:xfrm>
            <a:off x="4669158" y="2268743"/>
            <a:ext cx="1427131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“Card </a:t>
            </a:r>
            <a:endParaRPr sz="692" dirty="0"/>
          </a:p>
          <a:p>
            <a:pPr algn="ctr">
              <a:lnSpc>
                <a:spcPct val="140000"/>
              </a:lnSpc>
              <a:buSzPts val="2100"/>
            </a:pPr>
            <a:r>
              <a:rPr lang="en-US" sz="147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Sorting”</a:t>
            </a:r>
            <a:endParaRPr sz="692" dirty="0"/>
          </a:p>
        </p:txBody>
      </p:sp>
      <p:pic>
        <p:nvPicPr>
          <p:cNvPr id="807" name="Google Shape;807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56"/>
          <p:cNvSpPr txBox="1"/>
          <p:nvPr/>
        </p:nvSpPr>
        <p:spPr>
          <a:xfrm>
            <a:off x="6431676" y="2268742"/>
            <a:ext cx="1293183" cy="63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2100"/>
            </a:pPr>
            <a:r>
              <a:rPr lang="en-US" sz="147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Quantitativa</a:t>
            </a:r>
            <a:endParaRPr sz="692"/>
          </a:p>
        </p:txBody>
      </p:sp>
      <p:pic>
        <p:nvPicPr>
          <p:cNvPr id="809" name="Google Shape;809;p56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56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Validação</a:t>
            </a:r>
            <a:endParaRPr sz="692"/>
          </a:p>
        </p:txBody>
      </p:sp>
      <p:sp>
        <p:nvSpPr>
          <p:cNvPr id="812" name="Google Shape;812;p56"/>
          <p:cNvSpPr/>
          <p:nvPr/>
        </p:nvSpPr>
        <p:spPr>
          <a:xfrm>
            <a:off x="3193961" y="4826883"/>
            <a:ext cx="2960258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4" name="Google Shape;183;p6">
            <a:extLst>
              <a:ext uri="{FF2B5EF4-FFF2-40B4-BE49-F238E27FC236}">
                <a16:creationId xmlns:a16="http://schemas.microsoft.com/office/drawing/2014/main" id="{D80F24A0-54D3-4141-9BF5-16DE88B7BB53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ntendo objeto&#10;&#10;Descrição gerada com alta confiança">
            <a:extLst>
              <a:ext uri="{FF2B5EF4-FFF2-40B4-BE49-F238E27FC236}">
                <a16:creationId xmlns:a16="http://schemas.microsoft.com/office/drawing/2014/main" id="{02A955BD-5F2A-4DF2-B0BE-FC1E46F7E4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28" t="3251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92A704EB-05E1-45D9-9758-04687AFF3CBD}"/>
              </a:ext>
            </a:extLst>
          </p:cNvPr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tx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 dirty="0"/>
          </a:p>
        </p:txBody>
      </p:sp>
      <p:sp>
        <p:nvSpPr>
          <p:cNvPr id="819" name="Google Shape;819;p57"/>
          <p:cNvSpPr txBox="1"/>
          <p:nvPr/>
        </p:nvSpPr>
        <p:spPr>
          <a:xfrm>
            <a:off x="1731242" y="1186755"/>
            <a:ext cx="5681516" cy="31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“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Técnica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utilizada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para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entender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o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modelo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mental de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como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as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pessoas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agrupam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conteúdo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funcionalidades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ou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como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interpretam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o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significado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desses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grupos</a:t>
            </a:r>
            <a:r>
              <a:rPr lang="en-US" sz="2400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.” </a:t>
            </a:r>
          </a:p>
          <a:p>
            <a:pPr algn="ctr">
              <a:lnSpc>
                <a:spcPct val="150000"/>
              </a:lnSpc>
            </a:pPr>
            <a:r>
              <a:rPr lang="pt-BR" sz="1800" i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Brasil </a:t>
            </a:r>
            <a:r>
              <a:rPr lang="pt-BR" sz="1800" i="1" dirty="0" err="1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Uxdesign</a:t>
            </a:r>
            <a:endParaRPr sz="1800" i="1" dirty="0">
              <a:solidFill>
                <a:schemeClr val="bg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24CB5449-1CD5-45EE-85D4-A0D3B88BF25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58"/>
          <p:cNvGrpSpPr/>
          <p:nvPr/>
        </p:nvGrpSpPr>
        <p:grpSpPr>
          <a:xfrm>
            <a:off x="6349555" y="700244"/>
            <a:ext cx="2139464" cy="2076619"/>
            <a:chOff x="-23042" y="66269"/>
            <a:chExt cx="6542159" cy="6349987"/>
          </a:xfrm>
        </p:grpSpPr>
        <p:sp>
          <p:nvSpPr>
            <p:cNvPr id="827" name="Google Shape;827;p5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 extrusionOk="0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2011" t="-14119" r="2107" b="-14208"/>
              </a:stretch>
            </a:blip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  <p:sp>
          <p:nvSpPr>
            <p:cNvPr id="828" name="Google Shape;828;p5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 extrusionOk="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</p:grpSp>
      <p:grpSp>
        <p:nvGrpSpPr>
          <p:cNvPr id="829" name="Google Shape;829;p58"/>
          <p:cNvGrpSpPr/>
          <p:nvPr/>
        </p:nvGrpSpPr>
        <p:grpSpPr>
          <a:xfrm>
            <a:off x="4315600" y="1721320"/>
            <a:ext cx="2130706" cy="2068116"/>
            <a:chOff x="-23042" y="66269"/>
            <a:chExt cx="6542159" cy="6349987"/>
          </a:xfrm>
        </p:grpSpPr>
        <p:sp>
          <p:nvSpPr>
            <p:cNvPr id="830" name="Google Shape;830;p5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 extrusionOk="0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2011" t="-14119" r="2107" b="-14208"/>
              </a:stretch>
            </a:blip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  <p:sp>
          <p:nvSpPr>
            <p:cNvPr id="831" name="Google Shape;831;p5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 extrusionOk="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</p:grpSp>
      <p:grpSp>
        <p:nvGrpSpPr>
          <p:cNvPr id="832" name="Google Shape;832;p58"/>
          <p:cNvGrpSpPr/>
          <p:nvPr/>
        </p:nvGrpSpPr>
        <p:grpSpPr>
          <a:xfrm>
            <a:off x="6397432" y="2853027"/>
            <a:ext cx="2043710" cy="1983677"/>
            <a:chOff x="-23042" y="66269"/>
            <a:chExt cx="6542159" cy="6349987"/>
          </a:xfrm>
        </p:grpSpPr>
        <p:sp>
          <p:nvSpPr>
            <p:cNvPr id="833" name="Google Shape;833;p5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 extrusionOk="0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2011" t="-25188" r="2107" b="-3138"/>
              </a:stretch>
            </a:blip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  <p:sp>
          <p:nvSpPr>
            <p:cNvPr id="834" name="Google Shape;834;p5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 extrusionOk="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4283" tIns="64283" rIns="64283" bIns="64283" anchor="ctr" anchorCtr="0">
              <a:noAutofit/>
            </a:bodyPr>
            <a:lstStyle/>
            <a:p>
              <a:pPr>
                <a:buSzPts val="1400"/>
              </a:pPr>
              <a:endParaRPr sz="692"/>
            </a:p>
          </p:txBody>
        </p:sp>
      </p:grpSp>
      <p:sp>
        <p:nvSpPr>
          <p:cNvPr id="835" name="Google Shape;835;p58"/>
          <p:cNvSpPr txBox="1"/>
          <p:nvPr/>
        </p:nvSpPr>
        <p:spPr>
          <a:xfrm>
            <a:off x="1258153" y="2029574"/>
            <a:ext cx="2726430" cy="146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400" dirty="0" err="1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Escolha</a:t>
            </a:r>
            <a:r>
              <a:rPr lang="en-US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de cores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400" dirty="0" err="1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Relevância</a:t>
            </a:r>
            <a:r>
              <a:rPr lang="en-US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de </a:t>
            </a:r>
            <a:r>
              <a:rPr lang="en-US" sz="1400" dirty="0" err="1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conteúdo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8937" lvl="1" indent="-104469">
              <a:lnSpc>
                <a:spcPct val="227000"/>
              </a:lnSpc>
              <a:buClr>
                <a:srgbClr val="363633"/>
              </a:buClr>
              <a:buSzPts val="1800"/>
              <a:buFont typeface="Arial"/>
              <a:buChar char="•"/>
            </a:pPr>
            <a:r>
              <a:rPr lang="en-US" sz="1400" dirty="0" err="1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Disposição</a:t>
            </a:r>
            <a:r>
              <a:rPr lang="en-US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dos </a:t>
            </a:r>
            <a:r>
              <a:rPr lang="en-US" sz="1400" dirty="0" err="1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ícones</a:t>
            </a:r>
            <a:r>
              <a:rPr lang="en-US" sz="1400" dirty="0">
                <a:solidFill>
                  <a:srgbClr val="3636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e menus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7" name="Google Shape;837;p58"/>
          <p:cNvSpPr txBox="1"/>
          <p:nvPr/>
        </p:nvSpPr>
        <p:spPr>
          <a:xfrm>
            <a:off x="2603004" y="540138"/>
            <a:ext cx="3937992" cy="71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5031"/>
            </a:pPr>
            <a:r>
              <a:rPr lang="en-US" sz="3537" b="1" dirty="0">
                <a:latin typeface="Tahoma"/>
                <a:ea typeface="Tahoma"/>
                <a:cs typeface="Tahoma"/>
                <a:sym typeface="Tahoma"/>
              </a:rPr>
              <a:t>“Card Sorting” </a:t>
            </a:r>
          </a:p>
          <a:p>
            <a:pPr algn="ctr">
              <a:buSzPts val="5031"/>
            </a:pPr>
            <a:r>
              <a:rPr lang="en-US" sz="1125" i="1" dirty="0" err="1"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Adaptado</a:t>
            </a:r>
            <a:endParaRPr sz="1125" i="1" dirty="0">
              <a:highlight>
                <a:srgbClr val="FFFFFF"/>
              </a:highlight>
            </a:endParaRPr>
          </a:p>
        </p:txBody>
      </p:sp>
      <p:sp>
        <p:nvSpPr>
          <p:cNvPr id="838" name="Google Shape;838;p58"/>
          <p:cNvSpPr/>
          <p:nvPr/>
        </p:nvSpPr>
        <p:spPr>
          <a:xfrm>
            <a:off x="3219717" y="4826883"/>
            <a:ext cx="2726429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5" name="Google Shape;183;p6">
            <a:extLst>
              <a:ext uri="{FF2B5EF4-FFF2-40B4-BE49-F238E27FC236}">
                <a16:creationId xmlns:a16="http://schemas.microsoft.com/office/drawing/2014/main" id="{801CADBC-FB5F-4D4F-A9F4-5C12A30E4B56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48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59"/>
          <p:cNvSpPr txBox="1"/>
          <p:nvPr/>
        </p:nvSpPr>
        <p:spPr>
          <a:xfrm>
            <a:off x="1419154" y="2229627"/>
            <a:ext cx="1293183" cy="72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Qualitativa</a:t>
            </a:r>
            <a:endParaRPr sz="692"/>
          </a:p>
        </p:txBody>
      </p:sp>
      <p:pic>
        <p:nvPicPr>
          <p:cNvPr id="845" name="Google Shape;845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7484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59"/>
          <p:cNvSpPr txBox="1"/>
          <p:nvPr/>
        </p:nvSpPr>
        <p:spPr>
          <a:xfrm>
            <a:off x="2995502" y="2229628"/>
            <a:ext cx="1386946" cy="72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Validação Protótipos</a:t>
            </a:r>
            <a:endParaRPr sz="692"/>
          </a:p>
        </p:txBody>
      </p:sp>
      <p:pic>
        <p:nvPicPr>
          <p:cNvPr id="847" name="Google Shape;847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1226" y="1800261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59"/>
          <p:cNvSpPr txBox="1"/>
          <p:nvPr/>
        </p:nvSpPr>
        <p:spPr>
          <a:xfrm>
            <a:off x="4669158" y="2229627"/>
            <a:ext cx="1427131" cy="72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“Card </a:t>
            </a:r>
            <a:endParaRPr sz="692" dirty="0"/>
          </a:p>
          <a:p>
            <a:pPr algn="ctr">
              <a:lnSpc>
                <a:spcPct val="139958"/>
              </a:lnSpc>
              <a:buSzPts val="2400"/>
            </a:pPr>
            <a:r>
              <a:rPr lang="en-US" sz="1687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Sorting”</a:t>
            </a:r>
            <a:endParaRPr sz="692" dirty="0"/>
          </a:p>
        </p:txBody>
      </p:sp>
      <p:pic>
        <p:nvPicPr>
          <p:cNvPr id="849" name="Google Shape;849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771" y="1793562"/>
            <a:ext cx="1542993" cy="1542993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9"/>
          <p:cNvSpPr txBox="1"/>
          <p:nvPr/>
        </p:nvSpPr>
        <p:spPr>
          <a:xfrm>
            <a:off x="6431676" y="2229627"/>
            <a:ext cx="1293183" cy="72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SzPts val="2400"/>
            </a:pPr>
            <a:r>
              <a:rPr lang="en-US" sz="1687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Pesquisa Quantitativa</a:t>
            </a:r>
            <a:endParaRPr sz="692"/>
          </a:p>
        </p:txBody>
      </p:sp>
      <p:pic>
        <p:nvPicPr>
          <p:cNvPr id="851" name="Google Shape;851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2868" y="1336643"/>
            <a:ext cx="1018924" cy="92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2985" y="1389466"/>
            <a:ext cx="1018924" cy="92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5600" y="1389466"/>
            <a:ext cx="1018924" cy="92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7005" y="1483430"/>
            <a:ext cx="739303" cy="739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9"/>
          <p:cNvPicPr preferRelativeResize="0"/>
          <p:nvPr/>
        </p:nvPicPr>
        <p:blipFill rotWithShape="1">
          <a:blip r:embed="rId7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59"/>
          <p:cNvSpPr txBox="1"/>
          <p:nvPr/>
        </p:nvSpPr>
        <p:spPr>
          <a:xfrm>
            <a:off x="2603004" y="538277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Validação</a:t>
            </a:r>
            <a:endParaRPr sz="692"/>
          </a:p>
        </p:txBody>
      </p:sp>
      <p:sp>
        <p:nvSpPr>
          <p:cNvPr id="858" name="Google Shape;858;p59"/>
          <p:cNvSpPr/>
          <p:nvPr/>
        </p:nvSpPr>
        <p:spPr>
          <a:xfrm>
            <a:off x="3221791" y="4826883"/>
            <a:ext cx="3578253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8" name="Google Shape;183;p6">
            <a:extLst>
              <a:ext uri="{FF2B5EF4-FFF2-40B4-BE49-F238E27FC236}">
                <a16:creationId xmlns:a16="http://schemas.microsoft.com/office/drawing/2014/main" id="{FA3561C6-B19E-4E74-8257-873920BAC610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4451" y="692730"/>
            <a:ext cx="6815097" cy="3758039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60"/>
          <p:cNvSpPr/>
          <p:nvPr/>
        </p:nvSpPr>
        <p:spPr>
          <a:xfrm>
            <a:off x="3181082" y="4826883"/>
            <a:ext cx="285911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183;p6">
            <a:extLst>
              <a:ext uri="{FF2B5EF4-FFF2-40B4-BE49-F238E27FC236}">
                <a16:creationId xmlns:a16="http://schemas.microsoft.com/office/drawing/2014/main" id="{72DFF7C3-062B-4DE8-9F9E-A7B8EDAF24D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" name="Google Shape;870;p61"/>
          <p:cNvGrpSpPr/>
          <p:nvPr/>
        </p:nvGrpSpPr>
        <p:grpSpPr>
          <a:xfrm>
            <a:off x="1143000" y="1447356"/>
            <a:ext cx="6858000" cy="3696150"/>
            <a:chOff x="0" y="0"/>
            <a:chExt cx="13004800" cy="7008995"/>
          </a:xfrm>
        </p:grpSpPr>
        <p:pic>
          <p:nvPicPr>
            <p:cNvPr id="871" name="Google Shape;871;p61"/>
            <p:cNvPicPr preferRelativeResize="0"/>
            <p:nvPr/>
          </p:nvPicPr>
          <p:blipFill rotWithShape="1">
            <a:blip r:embed="rId3">
              <a:alphaModFix/>
            </a:blip>
            <a:srcRect l="9380" r="30497" b="12739"/>
            <a:stretch/>
          </p:blipFill>
          <p:spPr>
            <a:xfrm>
              <a:off x="0" y="0"/>
              <a:ext cx="6438900" cy="7008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2" name="Google Shape;872;p61"/>
            <p:cNvPicPr preferRelativeResize="0"/>
            <p:nvPr/>
          </p:nvPicPr>
          <p:blipFill rotWithShape="1">
            <a:blip r:embed="rId4">
              <a:alphaModFix/>
            </a:blip>
            <a:srcRect l="24117" t="21754" r="31648" b="14042"/>
            <a:stretch/>
          </p:blipFill>
          <p:spPr>
            <a:xfrm>
              <a:off x="6565900" y="0"/>
              <a:ext cx="6438900" cy="70089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74" name="Google Shape;874;p61"/>
          <p:cNvPicPr preferRelativeResize="0"/>
          <p:nvPr/>
        </p:nvPicPr>
        <p:blipFill rotWithShape="1">
          <a:blip r:embed="rId5">
            <a:alphaModFix/>
          </a:blip>
          <a:srcRect l="31858" t="49041" r="31858" b="49040"/>
          <a:stretch/>
        </p:blipFill>
        <p:spPr>
          <a:xfrm>
            <a:off x="2239170" y="830966"/>
            <a:ext cx="4665662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61"/>
          <p:cNvSpPr txBox="1"/>
          <p:nvPr/>
        </p:nvSpPr>
        <p:spPr>
          <a:xfrm>
            <a:off x="2603004" y="540138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Feira de testes</a:t>
            </a:r>
            <a:endParaRPr sz="692"/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58083AF4-5EA3-4AF8-BD34-3C7DC59DF57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62"/>
          <p:cNvSpPr txBox="1"/>
          <p:nvPr/>
        </p:nvSpPr>
        <p:spPr>
          <a:xfrm>
            <a:off x="3292771" y="2099822"/>
            <a:ext cx="3979567" cy="121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5600"/>
            </a:pPr>
            <a:r>
              <a:rPr lang="en-US" sz="3937" b="1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DESCOBERTA TÉCNICA</a:t>
            </a:r>
            <a:endParaRPr sz="692"/>
          </a:p>
        </p:txBody>
      </p:sp>
      <p:sp>
        <p:nvSpPr>
          <p:cNvPr id="881" name="Google Shape;881;p62"/>
          <p:cNvSpPr txBox="1"/>
          <p:nvPr/>
        </p:nvSpPr>
        <p:spPr>
          <a:xfrm>
            <a:off x="1348381" y="1697012"/>
            <a:ext cx="1715338" cy="224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buSzPts val="20791"/>
            </a:pPr>
            <a:r>
              <a:rPr lang="en-US" sz="14618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 sz="692"/>
          </a:p>
        </p:txBody>
      </p:sp>
      <p:sp>
        <p:nvSpPr>
          <p:cNvPr id="5" name="Google Shape;660;p43">
            <a:extLst>
              <a:ext uri="{FF2B5EF4-FFF2-40B4-BE49-F238E27FC236}">
                <a16:creationId xmlns:a16="http://schemas.microsoft.com/office/drawing/2014/main" id="{64B46135-C591-4EB9-BE16-555C281AD31B}"/>
              </a:ext>
            </a:extLst>
          </p:cNvPr>
          <p:cNvSpPr/>
          <p:nvPr/>
        </p:nvSpPr>
        <p:spPr>
          <a:xfrm>
            <a:off x="3292771" y="4826883"/>
            <a:ext cx="2820950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DB862182-22E5-4F72-8FC1-0297F9718FE2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63"/>
          <p:cNvSpPr txBox="1"/>
          <p:nvPr/>
        </p:nvSpPr>
        <p:spPr>
          <a:xfrm>
            <a:off x="1464306" y="1398926"/>
            <a:ext cx="6215390" cy="251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7"/>
              </a:lnSpc>
              <a:buSzPts val="5534"/>
            </a:pPr>
            <a:r>
              <a:rPr lang="en-US" sz="3891" b="1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QUANTAS SPRINTS?</a:t>
            </a:r>
            <a:endParaRPr sz="692"/>
          </a:p>
          <a:p>
            <a:pPr algn="ctr">
              <a:lnSpc>
                <a:spcPct val="140007"/>
              </a:lnSpc>
              <a:buSzPts val="5534"/>
            </a:pPr>
            <a:r>
              <a:rPr lang="en-US" sz="3891" b="1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PRECISAMOS DE REFORÇOS?</a:t>
            </a:r>
            <a:endParaRPr sz="692"/>
          </a:p>
        </p:txBody>
      </p:sp>
      <p:sp>
        <p:nvSpPr>
          <p:cNvPr id="893" name="Google Shape;893;p63"/>
          <p:cNvSpPr/>
          <p:nvPr/>
        </p:nvSpPr>
        <p:spPr>
          <a:xfrm>
            <a:off x="3361385" y="4826883"/>
            <a:ext cx="2730321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183;p6">
            <a:extLst>
              <a:ext uri="{FF2B5EF4-FFF2-40B4-BE49-F238E27FC236}">
                <a16:creationId xmlns:a16="http://schemas.microsoft.com/office/drawing/2014/main" id="{D14A6B95-00B5-40A9-936D-6CD83B926A3B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7CA5C711-D91C-49A2-B576-86FC24C33C0C}"/>
              </a:ext>
            </a:extLst>
          </p:cNvPr>
          <p:cNvGrpSpPr/>
          <p:nvPr/>
        </p:nvGrpSpPr>
        <p:grpSpPr>
          <a:xfrm>
            <a:off x="2239169" y="1092255"/>
            <a:ext cx="4665662" cy="466814"/>
            <a:chOff x="2227957" y="1092255"/>
            <a:chExt cx="4665662" cy="466814"/>
          </a:xfrm>
        </p:grpSpPr>
        <p:pic>
          <p:nvPicPr>
            <p:cNvPr id="898" name="Google Shape;898;p64"/>
            <p:cNvPicPr preferRelativeResize="0"/>
            <p:nvPr/>
          </p:nvPicPr>
          <p:blipFill rotWithShape="1">
            <a:blip r:embed="rId3">
              <a:alphaModFix/>
            </a:blip>
            <a:srcRect l="31858" t="49041" r="31858" b="49040"/>
            <a:stretch/>
          </p:blipFill>
          <p:spPr>
            <a:xfrm>
              <a:off x="2227957" y="1312664"/>
              <a:ext cx="4665662" cy="246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64"/>
            <p:cNvSpPr txBox="1"/>
            <p:nvPr/>
          </p:nvSpPr>
          <p:spPr>
            <a:xfrm>
              <a:off x="2589609" y="1092255"/>
              <a:ext cx="3937992" cy="451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82985"/>
                </a:lnSpc>
                <a:buSzPts val="5031"/>
              </a:pPr>
              <a:r>
                <a:rPr lang="en-US" sz="3537" b="1" dirty="0" err="1">
                  <a:latin typeface="Tahoma"/>
                  <a:ea typeface="Tahoma"/>
                  <a:cs typeface="Tahoma"/>
                  <a:sym typeface="Tahoma"/>
                </a:rPr>
                <a:t>Refinamento</a:t>
              </a:r>
              <a:endParaRPr sz="692" dirty="0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807A518-150E-49F8-AC78-F9EB9B36758F}"/>
              </a:ext>
            </a:extLst>
          </p:cNvPr>
          <p:cNvGrpSpPr/>
          <p:nvPr/>
        </p:nvGrpSpPr>
        <p:grpSpPr>
          <a:xfrm>
            <a:off x="3046550" y="2178702"/>
            <a:ext cx="1390918" cy="1269141"/>
            <a:chOff x="3349689" y="227956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589CA6-8A1A-4004-8FCF-06645C4F3C5F}"/>
                </a:ext>
              </a:extLst>
            </p:cNvPr>
            <p:cNvSpPr/>
            <p:nvPr/>
          </p:nvSpPr>
          <p:spPr>
            <a:xfrm>
              <a:off x="3349689" y="227956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2" name="Google Shape;902;p64"/>
            <p:cNvSpPr txBox="1"/>
            <p:nvPr/>
          </p:nvSpPr>
          <p:spPr>
            <a:xfrm>
              <a:off x="3489275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>
                  <a:latin typeface="Tahoma"/>
                  <a:ea typeface="Tahoma"/>
                  <a:cs typeface="Tahoma"/>
                  <a:sym typeface="Tahoma"/>
                </a:rPr>
                <a:t>HISTÓRIAS DE USUÁRIO</a:t>
              </a:r>
              <a:endParaRPr sz="1100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9428393-AEBD-4E47-A6CF-42813B6C070B}"/>
              </a:ext>
            </a:extLst>
          </p:cNvPr>
          <p:cNvGrpSpPr/>
          <p:nvPr/>
        </p:nvGrpSpPr>
        <p:grpSpPr>
          <a:xfrm>
            <a:off x="1390936" y="2178702"/>
            <a:ext cx="1390918" cy="1269141"/>
            <a:chOff x="1841679" y="2279561"/>
            <a:chExt cx="1390918" cy="1269141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E64E876-C55E-47CC-AB0F-301AF9FC41AE}"/>
                </a:ext>
              </a:extLst>
            </p:cNvPr>
            <p:cNvSpPr/>
            <p:nvPr/>
          </p:nvSpPr>
          <p:spPr>
            <a:xfrm>
              <a:off x="1841679" y="2279561"/>
              <a:ext cx="1390918" cy="1269141"/>
            </a:xfrm>
            <a:prstGeom prst="rect">
              <a:avLst/>
            </a:prstGeom>
            <a:solidFill>
              <a:srgbClr val="37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3" name="Google Shape;903;p64"/>
            <p:cNvSpPr txBox="1"/>
            <p:nvPr/>
          </p:nvSpPr>
          <p:spPr>
            <a:xfrm>
              <a:off x="1981265" y="2609432"/>
              <a:ext cx="1111746" cy="609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DEFINIÇÃO DE REGRAS DE NEGÓCIO</a:t>
              </a:r>
              <a:endParaRPr sz="1100" dirty="0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15A692F-786D-4142-8703-60FD794837B6}"/>
              </a:ext>
            </a:extLst>
          </p:cNvPr>
          <p:cNvGrpSpPr/>
          <p:nvPr/>
        </p:nvGrpSpPr>
        <p:grpSpPr>
          <a:xfrm>
            <a:off x="4702164" y="2178702"/>
            <a:ext cx="1390918" cy="1269141"/>
            <a:chOff x="4786607" y="227458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F84FD1B-A463-42E6-8FED-651297CF340D}"/>
                </a:ext>
              </a:extLst>
            </p:cNvPr>
            <p:cNvSpPr/>
            <p:nvPr/>
          </p:nvSpPr>
          <p:spPr>
            <a:xfrm>
              <a:off x="4786607" y="227458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5" name="Google Shape;905;p64"/>
            <p:cNvSpPr txBox="1"/>
            <p:nvPr/>
          </p:nvSpPr>
          <p:spPr>
            <a:xfrm>
              <a:off x="4926193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SPRINTS</a:t>
              </a:r>
              <a:endParaRPr sz="1100" dirty="0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E3444CE-495C-4A45-9FD4-B43FAA095E32}"/>
              </a:ext>
            </a:extLst>
          </p:cNvPr>
          <p:cNvGrpSpPr/>
          <p:nvPr/>
        </p:nvGrpSpPr>
        <p:grpSpPr>
          <a:xfrm>
            <a:off x="6357779" y="2178702"/>
            <a:ext cx="1390918" cy="1269141"/>
            <a:chOff x="6153403" y="227458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129D036-965E-487B-B354-1E006FDF8322}"/>
                </a:ext>
              </a:extLst>
            </p:cNvPr>
            <p:cNvSpPr/>
            <p:nvPr/>
          </p:nvSpPr>
          <p:spPr>
            <a:xfrm>
              <a:off x="6153403" y="227458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7" name="Google Shape;907;p64"/>
            <p:cNvSpPr txBox="1"/>
            <p:nvPr/>
          </p:nvSpPr>
          <p:spPr>
            <a:xfrm>
              <a:off x="6292989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NTC'S</a:t>
              </a:r>
              <a:endParaRPr sz="1100" dirty="0"/>
            </a:p>
          </p:txBody>
        </p:sp>
      </p:grpSp>
      <p:pic>
        <p:nvPicPr>
          <p:cNvPr id="910" name="Google Shape;910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4647" y="4374400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7687" y="282551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64"/>
          <p:cNvSpPr/>
          <p:nvPr/>
        </p:nvSpPr>
        <p:spPr>
          <a:xfrm>
            <a:off x="3309870" y="4826883"/>
            <a:ext cx="264362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678BDAAF-A7A4-4FC2-849A-9082FA9984E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Google Shape;971;p67">
            <a:extLst>
              <a:ext uri="{FF2B5EF4-FFF2-40B4-BE49-F238E27FC236}">
                <a16:creationId xmlns:a16="http://schemas.microsoft.com/office/drawing/2014/main" id="{D7675D8A-4044-4BF1-B968-E1018659ADC9}"/>
              </a:ext>
            </a:extLst>
          </p:cNvPr>
          <p:cNvSpPr txBox="1"/>
          <p:nvPr/>
        </p:nvSpPr>
        <p:spPr>
          <a:xfrm>
            <a:off x="1390936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EMPRESA, NEGÓCIO E PRODUTO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747968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7CA5C711-D91C-49A2-B576-86FC24C33C0C}"/>
              </a:ext>
            </a:extLst>
          </p:cNvPr>
          <p:cNvGrpSpPr/>
          <p:nvPr/>
        </p:nvGrpSpPr>
        <p:grpSpPr>
          <a:xfrm>
            <a:off x="2239169" y="1092255"/>
            <a:ext cx="4665662" cy="466814"/>
            <a:chOff x="2227957" y="1092255"/>
            <a:chExt cx="4665662" cy="466814"/>
          </a:xfrm>
        </p:grpSpPr>
        <p:pic>
          <p:nvPicPr>
            <p:cNvPr id="898" name="Google Shape;898;p64"/>
            <p:cNvPicPr preferRelativeResize="0"/>
            <p:nvPr/>
          </p:nvPicPr>
          <p:blipFill rotWithShape="1">
            <a:blip r:embed="rId3">
              <a:alphaModFix/>
            </a:blip>
            <a:srcRect l="31858" t="49041" r="31858" b="49040"/>
            <a:stretch/>
          </p:blipFill>
          <p:spPr>
            <a:xfrm>
              <a:off x="2227957" y="1312664"/>
              <a:ext cx="4665662" cy="246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64"/>
            <p:cNvSpPr txBox="1"/>
            <p:nvPr/>
          </p:nvSpPr>
          <p:spPr>
            <a:xfrm>
              <a:off x="2589609" y="1092255"/>
              <a:ext cx="3937992" cy="451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82985"/>
                </a:lnSpc>
                <a:buSzPts val="5031"/>
              </a:pPr>
              <a:r>
                <a:rPr lang="en-US" sz="3537" b="1" dirty="0" err="1">
                  <a:latin typeface="Tahoma"/>
                  <a:ea typeface="Tahoma"/>
                  <a:cs typeface="Tahoma"/>
                  <a:sym typeface="Tahoma"/>
                </a:rPr>
                <a:t>Refinamento</a:t>
              </a:r>
              <a:endParaRPr sz="692" dirty="0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807A518-150E-49F8-AC78-F9EB9B36758F}"/>
              </a:ext>
            </a:extLst>
          </p:cNvPr>
          <p:cNvGrpSpPr/>
          <p:nvPr/>
        </p:nvGrpSpPr>
        <p:grpSpPr>
          <a:xfrm>
            <a:off x="3046550" y="2178702"/>
            <a:ext cx="1390918" cy="1269141"/>
            <a:chOff x="3349689" y="2279560"/>
            <a:chExt cx="1390918" cy="1269141"/>
          </a:xfrm>
          <a:solidFill>
            <a:srgbClr val="37D5E4"/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589CA6-8A1A-4004-8FCF-06645C4F3C5F}"/>
                </a:ext>
              </a:extLst>
            </p:cNvPr>
            <p:cNvSpPr/>
            <p:nvPr/>
          </p:nvSpPr>
          <p:spPr>
            <a:xfrm>
              <a:off x="3349689" y="227956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2" name="Google Shape;902;p64"/>
            <p:cNvSpPr txBox="1"/>
            <p:nvPr/>
          </p:nvSpPr>
          <p:spPr>
            <a:xfrm>
              <a:off x="3489275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>
                  <a:latin typeface="Tahoma"/>
                  <a:ea typeface="Tahoma"/>
                  <a:cs typeface="Tahoma"/>
                  <a:sym typeface="Tahoma"/>
                </a:rPr>
                <a:t>HISTÓRIAS DE USUÁRIO</a:t>
              </a:r>
              <a:endParaRPr sz="1100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9428393-AEBD-4E47-A6CF-42813B6C070B}"/>
              </a:ext>
            </a:extLst>
          </p:cNvPr>
          <p:cNvGrpSpPr/>
          <p:nvPr/>
        </p:nvGrpSpPr>
        <p:grpSpPr>
          <a:xfrm>
            <a:off x="1390936" y="2178702"/>
            <a:ext cx="1390918" cy="1269141"/>
            <a:chOff x="1841679" y="227956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E64E876-C55E-47CC-AB0F-301AF9FC41AE}"/>
                </a:ext>
              </a:extLst>
            </p:cNvPr>
            <p:cNvSpPr/>
            <p:nvPr/>
          </p:nvSpPr>
          <p:spPr>
            <a:xfrm>
              <a:off x="1841679" y="227956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3" name="Google Shape;903;p64"/>
            <p:cNvSpPr txBox="1"/>
            <p:nvPr/>
          </p:nvSpPr>
          <p:spPr>
            <a:xfrm>
              <a:off x="1981265" y="2609432"/>
              <a:ext cx="1111746" cy="60939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DEFINIÇÃO DE REGRAS DE NEGÓCIO</a:t>
              </a:r>
              <a:endParaRPr sz="1100" dirty="0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15A692F-786D-4142-8703-60FD794837B6}"/>
              </a:ext>
            </a:extLst>
          </p:cNvPr>
          <p:cNvGrpSpPr/>
          <p:nvPr/>
        </p:nvGrpSpPr>
        <p:grpSpPr>
          <a:xfrm>
            <a:off x="4702164" y="2178702"/>
            <a:ext cx="1390918" cy="1269141"/>
            <a:chOff x="4786607" y="227458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F84FD1B-A463-42E6-8FED-651297CF340D}"/>
                </a:ext>
              </a:extLst>
            </p:cNvPr>
            <p:cNvSpPr/>
            <p:nvPr/>
          </p:nvSpPr>
          <p:spPr>
            <a:xfrm>
              <a:off x="4786607" y="227458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5" name="Google Shape;905;p64"/>
            <p:cNvSpPr txBox="1"/>
            <p:nvPr/>
          </p:nvSpPr>
          <p:spPr>
            <a:xfrm>
              <a:off x="4926193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SPRINTS</a:t>
              </a:r>
              <a:endParaRPr sz="1100" dirty="0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E3444CE-495C-4A45-9FD4-B43FAA095E32}"/>
              </a:ext>
            </a:extLst>
          </p:cNvPr>
          <p:cNvGrpSpPr/>
          <p:nvPr/>
        </p:nvGrpSpPr>
        <p:grpSpPr>
          <a:xfrm>
            <a:off x="6357779" y="2178702"/>
            <a:ext cx="1390918" cy="1269141"/>
            <a:chOff x="6153403" y="227458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129D036-965E-487B-B354-1E006FDF8322}"/>
                </a:ext>
              </a:extLst>
            </p:cNvPr>
            <p:cNvSpPr/>
            <p:nvPr/>
          </p:nvSpPr>
          <p:spPr>
            <a:xfrm>
              <a:off x="6153403" y="227458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7" name="Google Shape;907;p64"/>
            <p:cNvSpPr txBox="1"/>
            <p:nvPr/>
          </p:nvSpPr>
          <p:spPr>
            <a:xfrm>
              <a:off x="6292989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NTC'S</a:t>
              </a:r>
              <a:endParaRPr sz="1100" dirty="0"/>
            </a:p>
          </p:txBody>
        </p:sp>
      </p:grpSp>
      <p:pic>
        <p:nvPicPr>
          <p:cNvPr id="910" name="Google Shape;910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4647" y="4374400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7687" y="282551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64"/>
          <p:cNvSpPr/>
          <p:nvPr/>
        </p:nvSpPr>
        <p:spPr>
          <a:xfrm>
            <a:off x="3186136" y="4826883"/>
            <a:ext cx="276736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678BDAAF-A7A4-4FC2-849A-9082FA9984E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Google Shape;971;p67">
            <a:extLst>
              <a:ext uri="{FF2B5EF4-FFF2-40B4-BE49-F238E27FC236}">
                <a16:creationId xmlns:a16="http://schemas.microsoft.com/office/drawing/2014/main" id="{D7675D8A-4044-4BF1-B968-E1018659ADC9}"/>
              </a:ext>
            </a:extLst>
          </p:cNvPr>
          <p:cNvSpPr txBox="1"/>
          <p:nvPr/>
        </p:nvSpPr>
        <p:spPr>
          <a:xfrm>
            <a:off x="1390936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EMPRESA, NEGÓCIO E PRODUTO</a:t>
            </a:r>
            <a:endParaRPr sz="900" dirty="0"/>
          </a:p>
        </p:txBody>
      </p:sp>
      <p:sp>
        <p:nvSpPr>
          <p:cNvPr id="30" name="Google Shape;974;p67">
            <a:extLst>
              <a:ext uri="{FF2B5EF4-FFF2-40B4-BE49-F238E27FC236}">
                <a16:creationId xmlns:a16="http://schemas.microsoft.com/office/drawing/2014/main" id="{EDEFB4DB-4E6D-4861-ADB2-0FE29C4780EE}"/>
              </a:ext>
            </a:extLst>
          </p:cNvPr>
          <p:cNvSpPr txBox="1"/>
          <p:nvPr/>
        </p:nvSpPr>
        <p:spPr>
          <a:xfrm>
            <a:off x="3046550" y="3635274"/>
            <a:ext cx="1390918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HISTÓRIAS COM CRITÉRIOS DE ACEITAÇÃO – BDD (Behavior Driven Development)</a:t>
            </a:r>
            <a:endParaRPr sz="900" dirty="0"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443903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7CA5C711-D91C-49A2-B576-86FC24C33C0C}"/>
              </a:ext>
            </a:extLst>
          </p:cNvPr>
          <p:cNvGrpSpPr/>
          <p:nvPr/>
        </p:nvGrpSpPr>
        <p:grpSpPr>
          <a:xfrm>
            <a:off x="2239169" y="1092255"/>
            <a:ext cx="4665662" cy="466814"/>
            <a:chOff x="2227957" y="1092255"/>
            <a:chExt cx="4665662" cy="466814"/>
          </a:xfrm>
        </p:grpSpPr>
        <p:pic>
          <p:nvPicPr>
            <p:cNvPr id="898" name="Google Shape;898;p64"/>
            <p:cNvPicPr preferRelativeResize="0"/>
            <p:nvPr/>
          </p:nvPicPr>
          <p:blipFill rotWithShape="1">
            <a:blip r:embed="rId3">
              <a:alphaModFix/>
            </a:blip>
            <a:srcRect l="31858" t="49041" r="31858" b="49040"/>
            <a:stretch/>
          </p:blipFill>
          <p:spPr>
            <a:xfrm>
              <a:off x="2227957" y="1312664"/>
              <a:ext cx="4665662" cy="246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64"/>
            <p:cNvSpPr txBox="1"/>
            <p:nvPr/>
          </p:nvSpPr>
          <p:spPr>
            <a:xfrm>
              <a:off x="2589609" y="1092255"/>
              <a:ext cx="3937992" cy="451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82985"/>
                </a:lnSpc>
                <a:buSzPts val="5031"/>
              </a:pPr>
              <a:r>
                <a:rPr lang="en-US" sz="3537" b="1" dirty="0" err="1">
                  <a:latin typeface="Tahoma"/>
                  <a:ea typeface="Tahoma"/>
                  <a:cs typeface="Tahoma"/>
                  <a:sym typeface="Tahoma"/>
                </a:rPr>
                <a:t>Refinamento</a:t>
              </a:r>
              <a:endParaRPr sz="692" dirty="0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807A518-150E-49F8-AC78-F9EB9B36758F}"/>
              </a:ext>
            </a:extLst>
          </p:cNvPr>
          <p:cNvGrpSpPr/>
          <p:nvPr/>
        </p:nvGrpSpPr>
        <p:grpSpPr>
          <a:xfrm>
            <a:off x="3046550" y="2178702"/>
            <a:ext cx="1390918" cy="1269141"/>
            <a:chOff x="3349689" y="227956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589CA6-8A1A-4004-8FCF-06645C4F3C5F}"/>
                </a:ext>
              </a:extLst>
            </p:cNvPr>
            <p:cNvSpPr/>
            <p:nvPr/>
          </p:nvSpPr>
          <p:spPr>
            <a:xfrm>
              <a:off x="3349689" y="227956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2" name="Google Shape;902;p64"/>
            <p:cNvSpPr txBox="1"/>
            <p:nvPr/>
          </p:nvSpPr>
          <p:spPr>
            <a:xfrm>
              <a:off x="3489275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>
                  <a:latin typeface="Tahoma"/>
                  <a:ea typeface="Tahoma"/>
                  <a:cs typeface="Tahoma"/>
                  <a:sym typeface="Tahoma"/>
                </a:rPr>
                <a:t>HISTÓRIAS DE USUÁRIO</a:t>
              </a:r>
              <a:endParaRPr sz="1100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9428393-AEBD-4E47-A6CF-42813B6C070B}"/>
              </a:ext>
            </a:extLst>
          </p:cNvPr>
          <p:cNvGrpSpPr/>
          <p:nvPr/>
        </p:nvGrpSpPr>
        <p:grpSpPr>
          <a:xfrm>
            <a:off x="1390936" y="2178702"/>
            <a:ext cx="1390918" cy="1269141"/>
            <a:chOff x="1841679" y="227956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E64E876-C55E-47CC-AB0F-301AF9FC41AE}"/>
                </a:ext>
              </a:extLst>
            </p:cNvPr>
            <p:cNvSpPr/>
            <p:nvPr/>
          </p:nvSpPr>
          <p:spPr>
            <a:xfrm>
              <a:off x="1841679" y="227956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3" name="Google Shape;903;p64"/>
            <p:cNvSpPr txBox="1"/>
            <p:nvPr/>
          </p:nvSpPr>
          <p:spPr>
            <a:xfrm>
              <a:off x="1981265" y="2609432"/>
              <a:ext cx="1111746" cy="60939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DEFINIÇÃO DE REGRAS DE NEGÓCIO</a:t>
              </a:r>
              <a:endParaRPr sz="1100" dirty="0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15A692F-786D-4142-8703-60FD794837B6}"/>
              </a:ext>
            </a:extLst>
          </p:cNvPr>
          <p:cNvGrpSpPr/>
          <p:nvPr/>
        </p:nvGrpSpPr>
        <p:grpSpPr>
          <a:xfrm>
            <a:off x="4702164" y="2178702"/>
            <a:ext cx="1390918" cy="1269141"/>
            <a:chOff x="4786607" y="2274581"/>
            <a:chExt cx="1390918" cy="1269141"/>
          </a:xfrm>
          <a:solidFill>
            <a:srgbClr val="37D5E4"/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F84FD1B-A463-42E6-8FED-651297CF340D}"/>
                </a:ext>
              </a:extLst>
            </p:cNvPr>
            <p:cNvSpPr/>
            <p:nvPr/>
          </p:nvSpPr>
          <p:spPr>
            <a:xfrm>
              <a:off x="4786607" y="227458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5" name="Google Shape;905;p64"/>
            <p:cNvSpPr txBox="1"/>
            <p:nvPr/>
          </p:nvSpPr>
          <p:spPr>
            <a:xfrm>
              <a:off x="4926193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SPRINTS</a:t>
              </a:r>
              <a:endParaRPr sz="1100" dirty="0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E3444CE-495C-4A45-9FD4-B43FAA095E32}"/>
              </a:ext>
            </a:extLst>
          </p:cNvPr>
          <p:cNvGrpSpPr/>
          <p:nvPr/>
        </p:nvGrpSpPr>
        <p:grpSpPr>
          <a:xfrm>
            <a:off x="6357779" y="2178702"/>
            <a:ext cx="1390918" cy="1269141"/>
            <a:chOff x="6153403" y="227458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129D036-965E-487B-B354-1E006FDF8322}"/>
                </a:ext>
              </a:extLst>
            </p:cNvPr>
            <p:cNvSpPr/>
            <p:nvPr/>
          </p:nvSpPr>
          <p:spPr>
            <a:xfrm>
              <a:off x="6153403" y="227458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7" name="Google Shape;907;p64"/>
            <p:cNvSpPr txBox="1"/>
            <p:nvPr/>
          </p:nvSpPr>
          <p:spPr>
            <a:xfrm>
              <a:off x="6292989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NTC'S</a:t>
              </a:r>
              <a:endParaRPr sz="1100" dirty="0"/>
            </a:p>
          </p:txBody>
        </p:sp>
      </p:grpSp>
      <p:pic>
        <p:nvPicPr>
          <p:cNvPr id="910" name="Google Shape;910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4647" y="4374400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7687" y="282551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64"/>
          <p:cNvSpPr/>
          <p:nvPr/>
        </p:nvSpPr>
        <p:spPr>
          <a:xfrm>
            <a:off x="3186136" y="4826883"/>
            <a:ext cx="300860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678BDAAF-A7A4-4FC2-849A-9082FA9984E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Google Shape;969;p67">
            <a:extLst>
              <a:ext uri="{FF2B5EF4-FFF2-40B4-BE49-F238E27FC236}">
                <a16:creationId xmlns:a16="http://schemas.microsoft.com/office/drawing/2014/main" id="{3F485D92-69E9-45F6-9427-C20AFB2A8D90}"/>
              </a:ext>
            </a:extLst>
          </p:cNvPr>
          <p:cNvSpPr txBox="1"/>
          <p:nvPr/>
        </p:nvSpPr>
        <p:spPr>
          <a:xfrm>
            <a:off x="4702164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DURAÇÃO DE 2 SEMANAS/CADA</a:t>
            </a:r>
            <a:endParaRPr sz="900" dirty="0"/>
          </a:p>
        </p:txBody>
      </p:sp>
      <p:sp>
        <p:nvSpPr>
          <p:cNvPr id="29" name="Google Shape;971;p67">
            <a:extLst>
              <a:ext uri="{FF2B5EF4-FFF2-40B4-BE49-F238E27FC236}">
                <a16:creationId xmlns:a16="http://schemas.microsoft.com/office/drawing/2014/main" id="{D7675D8A-4044-4BF1-B968-E1018659ADC9}"/>
              </a:ext>
            </a:extLst>
          </p:cNvPr>
          <p:cNvSpPr txBox="1"/>
          <p:nvPr/>
        </p:nvSpPr>
        <p:spPr>
          <a:xfrm>
            <a:off x="1390936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EMPRESA, NEGÓCIO E PRODUTO</a:t>
            </a:r>
            <a:endParaRPr sz="900" dirty="0"/>
          </a:p>
        </p:txBody>
      </p:sp>
      <p:sp>
        <p:nvSpPr>
          <p:cNvPr id="30" name="Google Shape;974;p67">
            <a:extLst>
              <a:ext uri="{FF2B5EF4-FFF2-40B4-BE49-F238E27FC236}">
                <a16:creationId xmlns:a16="http://schemas.microsoft.com/office/drawing/2014/main" id="{EDEFB4DB-4E6D-4861-ADB2-0FE29C4780EE}"/>
              </a:ext>
            </a:extLst>
          </p:cNvPr>
          <p:cNvSpPr txBox="1"/>
          <p:nvPr/>
        </p:nvSpPr>
        <p:spPr>
          <a:xfrm>
            <a:off x="3046550" y="3635274"/>
            <a:ext cx="1390918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HISTÓRIAS COM CRITÉRIOS DE ACEITAÇÃO – BDD (Behavior Driven Development)</a:t>
            </a:r>
            <a:endParaRPr sz="900" dirty="0"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45966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7CA5C711-D91C-49A2-B576-86FC24C33C0C}"/>
              </a:ext>
            </a:extLst>
          </p:cNvPr>
          <p:cNvGrpSpPr/>
          <p:nvPr/>
        </p:nvGrpSpPr>
        <p:grpSpPr>
          <a:xfrm>
            <a:off x="2239169" y="1092255"/>
            <a:ext cx="4665662" cy="466814"/>
            <a:chOff x="2227957" y="1092255"/>
            <a:chExt cx="4665662" cy="466814"/>
          </a:xfrm>
        </p:grpSpPr>
        <p:pic>
          <p:nvPicPr>
            <p:cNvPr id="898" name="Google Shape;898;p64"/>
            <p:cNvPicPr preferRelativeResize="0"/>
            <p:nvPr/>
          </p:nvPicPr>
          <p:blipFill rotWithShape="1">
            <a:blip r:embed="rId3">
              <a:alphaModFix/>
            </a:blip>
            <a:srcRect l="31858" t="49041" r="31858" b="49040"/>
            <a:stretch/>
          </p:blipFill>
          <p:spPr>
            <a:xfrm>
              <a:off x="2227957" y="1312664"/>
              <a:ext cx="4665662" cy="246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64"/>
            <p:cNvSpPr txBox="1"/>
            <p:nvPr/>
          </p:nvSpPr>
          <p:spPr>
            <a:xfrm>
              <a:off x="2589609" y="1092255"/>
              <a:ext cx="3937992" cy="451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82985"/>
                </a:lnSpc>
                <a:buSzPts val="5031"/>
              </a:pPr>
              <a:r>
                <a:rPr lang="en-US" sz="3537" b="1" dirty="0" err="1">
                  <a:latin typeface="Tahoma"/>
                  <a:ea typeface="Tahoma"/>
                  <a:cs typeface="Tahoma"/>
                  <a:sym typeface="Tahoma"/>
                </a:rPr>
                <a:t>Refinamento</a:t>
              </a:r>
              <a:endParaRPr sz="692" dirty="0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807A518-150E-49F8-AC78-F9EB9B36758F}"/>
              </a:ext>
            </a:extLst>
          </p:cNvPr>
          <p:cNvGrpSpPr/>
          <p:nvPr/>
        </p:nvGrpSpPr>
        <p:grpSpPr>
          <a:xfrm>
            <a:off x="3046550" y="2178702"/>
            <a:ext cx="1390918" cy="1269141"/>
            <a:chOff x="3349689" y="2279560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589CA6-8A1A-4004-8FCF-06645C4F3C5F}"/>
                </a:ext>
              </a:extLst>
            </p:cNvPr>
            <p:cNvSpPr/>
            <p:nvPr/>
          </p:nvSpPr>
          <p:spPr>
            <a:xfrm>
              <a:off x="3349689" y="227956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2" name="Google Shape;902;p64"/>
            <p:cNvSpPr txBox="1"/>
            <p:nvPr/>
          </p:nvSpPr>
          <p:spPr>
            <a:xfrm>
              <a:off x="3489275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>
                  <a:latin typeface="Tahoma"/>
                  <a:ea typeface="Tahoma"/>
                  <a:cs typeface="Tahoma"/>
                  <a:sym typeface="Tahoma"/>
                </a:rPr>
                <a:t>HISTÓRIAS DE USUÁRIO</a:t>
              </a:r>
              <a:endParaRPr sz="1100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9428393-AEBD-4E47-A6CF-42813B6C070B}"/>
              </a:ext>
            </a:extLst>
          </p:cNvPr>
          <p:cNvGrpSpPr/>
          <p:nvPr/>
        </p:nvGrpSpPr>
        <p:grpSpPr>
          <a:xfrm>
            <a:off x="1390936" y="2178702"/>
            <a:ext cx="1390918" cy="1269141"/>
            <a:chOff x="1841679" y="227956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E64E876-C55E-47CC-AB0F-301AF9FC41AE}"/>
                </a:ext>
              </a:extLst>
            </p:cNvPr>
            <p:cNvSpPr/>
            <p:nvPr/>
          </p:nvSpPr>
          <p:spPr>
            <a:xfrm>
              <a:off x="1841679" y="227956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3" name="Google Shape;903;p64"/>
            <p:cNvSpPr txBox="1"/>
            <p:nvPr/>
          </p:nvSpPr>
          <p:spPr>
            <a:xfrm>
              <a:off x="1981265" y="2609432"/>
              <a:ext cx="1111746" cy="60939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DEFINIÇÃO DE REGRAS DE NEGÓCIO</a:t>
              </a:r>
              <a:endParaRPr sz="1100" dirty="0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15A692F-786D-4142-8703-60FD794837B6}"/>
              </a:ext>
            </a:extLst>
          </p:cNvPr>
          <p:cNvGrpSpPr/>
          <p:nvPr/>
        </p:nvGrpSpPr>
        <p:grpSpPr>
          <a:xfrm>
            <a:off x="4702164" y="2178702"/>
            <a:ext cx="1390918" cy="1269141"/>
            <a:chOff x="4786607" y="2274581"/>
            <a:chExt cx="1390918" cy="1269141"/>
          </a:xfrm>
          <a:solidFill>
            <a:schemeClr val="bg1">
              <a:lumMod val="85000"/>
            </a:schemeClr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F84FD1B-A463-42E6-8FED-651297CF340D}"/>
                </a:ext>
              </a:extLst>
            </p:cNvPr>
            <p:cNvSpPr/>
            <p:nvPr/>
          </p:nvSpPr>
          <p:spPr>
            <a:xfrm>
              <a:off x="4786607" y="2274581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5" name="Google Shape;905;p64"/>
            <p:cNvSpPr txBox="1"/>
            <p:nvPr/>
          </p:nvSpPr>
          <p:spPr>
            <a:xfrm>
              <a:off x="4926193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SPRINTS</a:t>
              </a:r>
              <a:endParaRPr sz="1100" dirty="0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E3444CE-495C-4A45-9FD4-B43FAA095E32}"/>
              </a:ext>
            </a:extLst>
          </p:cNvPr>
          <p:cNvGrpSpPr/>
          <p:nvPr/>
        </p:nvGrpSpPr>
        <p:grpSpPr>
          <a:xfrm>
            <a:off x="6357779" y="2178702"/>
            <a:ext cx="1390918" cy="1269141"/>
            <a:chOff x="6153403" y="2274580"/>
            <a:chExt cx="1390918" cy="1269141"/>
          </a:xfrm>
          <a:solidFill>
            <a:srgbClr val="37D5E4"/>
          </a:solidFill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129D036-965E-487B-B354-1E006FDF8322}"/>
                </a:ext>
              </a:extLst>
            </p:cNvPr>
            <p:cNvSpPr/>
            <p:nvPr/>
          </p:nvSpPr>
          <p:spPr>
            <a:xfrm>
              <a:off x="6153403" y="2274580"/>
              <a:ext cx="1390918" cy="1269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7" name="Google Shape;907;p64"/>
            <p:cNvSpPr txBox="1"/>
            <p:nvPr/>
          </p:nvSpPr>
          <p:spPr>
            <a:xfrm>
              <a:off x="6292989" y="2717330"/>
              <a:ext cx="1111746" cy="4062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SzPts val="1400"/>
              </a:pPr>
              <a:r>
                <a:rPr lang="en-US" sz="1100" dirty="0">
                  <a:latin typeface="Tahoma"/>
                  <a:ea typeface="Tahoma"/>
                  <a:cs typeface="Tahoma"/>
                  <a:sym typeface="Tahoma"/>
                </a:rPr>
                <a:t>PLANEJAMENTO NTC'S</a:t>
              </a:r>
              <a:endParaRPr sz="1100" dirty="0"/>
            </a:p>
          </p:txBody>
        </p:sp>
      </p:grpSp>
      <p:pic>
        <p:nvPicPr>
          <p:cNvPr id="910" name="Google Shape;910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8474647" y="4374400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4"/>
          <p:cNvPicPr preferRelativeResize="0"/>
          <p:nvPr/>
        </p:nvPicPr>
        <p:blipFill rotWithShape="1">
          <a:blip r:embed="rId4">
            <a:alphaModFix/>
          </a:blip>
          <a:srcRect t="16000" b="24000"/>
          <a:stretch/>
        </p:blipFill>
        <p:spPr>
          <a:xfrm>
            <a:off x="-307687" y="282551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64"/>
          <p:cNvSpPr/>
          <p:nvPr/>
        </p:nvSpPr>
        <p:spPr>
          <a:xfrm>
            <a:off x="3046550" y="4826883"/>
            <a:ext cx="2906946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678BDAAF-A7A4-4FC2-849A-9082FA9984E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Google Shape;968;p67">
            <a:extLst>
              <a:ext uri="{FF2B5EF4-FFF2-40B4-BE49-F238E27FC236}">
                <a16:creationId xmlns:a16="http://schemas.microsoft.com/office/drawing/2014/main" id="{4D360C29-0DE6-4C78-8E71-91E579952D5A}"/>
              </a:ext>
            </a:extLst>
          </p:cNvPr>
          <p:cNvSpPr txBox="1"/>
          <p:nvPr/>
        </p:nvSpPr>
        <p:spPr>
          <a:xfrm>
            <a:off x="6357778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NEXT TARGET CONDITION (1 MÊS)</a:t>
            </a:r>
            <a:endParaRPr sz="900" dirty="0"/>
          </a:p>
        </p:txBody>
      </p:sp>
      <p:sp>
        <p:nvSpPr>
          <p:cNvPr id="28" name="Google Shape;969;p67">
            <a:extLst>
              <a:ext uri="{FF2B5EF4-FFF2-40B4-BE49-F238E27FC236}">
                <a16:creationId xmlns:a16="http://schemas.microsoft.com/office/drawing/2014/main" id="{3F485D92-69E9-45F6-9427-C20AFB2A8D90}"/>
              </a:ext>
            </a:extLst>
          </p:cNvPr>
          <p:cNvSpPr txBox="1"/>
          <p:nvPr/>
        </p:nvSpPr>
        <p:spPr>
          <a:xfrm>
            <a:off x="4702164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DURAÇÃO DE 2 SEMANAS/CADA</a:t>
            </a:r>
            <a:endParaRPr sz="900" dirty="0"/>
          </a:p>
        </p:txBody>
      </p:sp>
      <p:sp>
        <p:nvSpPr>
          <p:cNvPr id="29" name="Google Shape;971;p67">
            <a:extLst>
              <a:ext uri="{FF2B5EF4-FFF2-40B4-BE49-F238E27FC236}">
                <a16:creationId xmlns:a16="http://schemas.microsoft.com/office/drawing/2014/main" id="{D7675D8A-4044-4BF1-B968-E1018659ADC9}"/>
              </a:ext>
            </a:extLst>
          </p:cNvPr>
          <p:cNvSpPr txBox="1"/>
          <p:nvPr/>
        </p:nvSpPr>
        <p:spPr>
          <a:xfrm>
            <a:off x="1390936" y="3635274"/>
            <a:ext cx="1390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SzPts val="1000"/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EMPRESA, NEGÓCIO E PRODUTO</a:t>
            </a:r>
            <a:endParaRPr sz="900" dirty="0"/>
          </a:p>
        </p:txBody>
      </p:sp>
      <p:sp>
        <p:nvSpPr>
          <p:cNvPr id="30" name="Google Shape;974;p67">
            <a:extLst>
              <a:ext uri="{FF2B5EF4-FFF2-40B4-BE49-F238E27FC236}">
                <a16:creationId xmlns:a16="http://schemas.microsoft.com/office/drawing/2014/main" id="{EDEFB4DB-4E6D-4861-ADB2-0FE29C4780EE}"/>
              </a:ext>
            </a:extLst>
          </p:cNvPr>
          <p:cNvSpPr txBox="1"/>
          <p:nvPr/>
        </p:nvSpPr>
        <p:spPr>
          <a:xfrm>
            <a:off x="3046550" y="3635274"/>
            <a:ext cx="1390918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latin typeface="Tahoma"/>
                <a:ea typeface="Tahoma"/>
                <a:cs typeface="Tahoma"/>
                <a:sym typeface="Tahoma"/>
              </a:rPr>
              <a:t>HISTÓRIAS COM CRITÉRIOS DE ACEITAÇÃO – BDD (Behavior Driven Development)</a:t>
            </a:r>
            <a:endParaRPr sz="900" dirty="0"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62484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" name="Google Shape;980;p68"/>
          <p:cNvPicPr preferRelativeResize="0"/>
          <p:nvPr/>
        </p:nvPicPr>
        <p:blipFill rotWithShape="1">
          <a:blip r:embed="rId3">
            <a:alphaModFix/>
          </a:blip>
          <a:srcRect l="13555" r="10978" b="1871"/>
          <a:stretch/>
        </p:blipFill>
        <p:spPr>
          <a:xfrm>
            <a:off x="2116767" y="232844"/>
            <a:ext cx="5420466" cy="4590210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68"/>
          <p:cNvSpPr txBox="1"/>
          <p:nvPr/>
        </p:nvSpPr>
        <p:spPr>
          <a:xfrm>
            <a:off x="3436147" y="4823054"/>
            <a:ext cx="5394426" cy="186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900" i="1" dirty="0">
                <a:latin typeface="Tahoma"/>
                <a:ea typeface="Tahoma"/>
                <a:cs typeface="Tahoma"/>
                <a:sym typeface="Tahoma"/>
              </a:rPr>
              <a:t>Fonte: Mind the product (2019)</a:t>
            </a:r>
            <a:endParaRPr sz="900" dirty="0"/>
          </a:p>
        </p:txBody>
      </p:sp>
      <p:pic>
        <p:nvPicPr>
          <p:cNvPr id="982" name="Google Shape;982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0240" y="1286336"/>
            <a:ext cx="1241609" cy="1241609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68"/>
          <p:cNvSpPr/>
          <p:nvPr/>
        </p:nvSpPr>
        <p:spPr>
          <a:xfrm>
            <a:off x="2975020" y="4826883"/>
            <a:ext cx="294926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9E9FC379-15C2-40B5-90DC-7CBBD46CD5D0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Google Shape;998;p69">
            <a:extLst>
              <a:ext uri="{FF2B5EF4-FFF2-40B4-BE49-F238E27FC236}">
                <a16:creationId xmlns:a16="http://schemas.microsoft.com/office/drawing/2014/main" id="{9427A027-6443-4D39-8DD2-B0109B7A4F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32935" y="4122411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11;p64">
            <a:extLst>
              <a:ext uri="{FF2B5EF4-FFF2-40B4-BE49-F238E27FC236}">
                <a16:creationId xmlns:a16="http://schemas.microsoft.com/office/drawing/2014/main" id="{B4BC86FA-B2BE-4C39-B110-0C40BD041C0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07687" y="282551"/>
            <a:ext cx="1017984" cy="6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Google Shape;991;p69"/>
          <p:cNvGrpSpPr/>
          <p:nvPr/>
        </p:nvGrpSpPr>
        <p:grpSpPr>
          <a:xfrm>
            <a:off x="1806029" y="2906826"/>
            <a:ext cx="5518547" cy="1169038"/>
            <a:chOff x="0" y="-66675"/>
            <a:chExt cx="10464800" cy="2216842"/>
          </a:xfrm>
        </p:grpSpPr>
        <p:sp>
          <p:nvSpPr>
            <p:cNvPr id="992" name="Google Shape;992;p69"/>
            <p:cNvSpPr txBox="1"/>
            <p:nvPr/>
          </p:nvSpPr>
          <p:spPr>
            <a:xfrm>
              <a:off x="0" y="-66675"/>
              <a:ext cx="4673600" cy="2216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58011"/>
                </a:lnSpc>
                <a:buSzPts val="1710"/>
              </a:pPr>
              <a:r>
                <a:rPr lang="en-US" sz="1202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according to wikipedia, the student council helps share students' ideas, interests, and concerns with teachers and school principals. </a:t>
              </a:r>
              <a:endParaRPr sz="692"/>
            </a:p>
          </p:txBody>
        </p:sp>
        <p:sp>
          <p:nvSpPr>
            <p:cNvPr id="993" name="Google Shape;993;p69"/>
            <p:cNvSpPr txBox="1"/>
            <p:nvPr/>
          </p:nvSpPr>
          <p:spPr>
            <a:xfrm>
              <a:off x="5537200" y="-66675"/>
              <a:ext cx="4927600" cy="2216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58011"/>
                </a:lnSpc>
                <a:buSzPts val="1710"/>
              </a:pPr>
              <a:r>
                <a:rPr lang="en-US" sz="1202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They often also help raise funds for school-wide activities, including social events, community projects, helping people in need and school reform.</a:t>
              </a:r>
              <a:endParaRPr sz="692"/>
            </a:p>
          </p:txBody>
        </p:sp>
      </p:grpSp>
      <p:pic>
        <p:nvPicPr>
          <p:cNvPr id="994" name="Google Shape;994;p69"/>
          <p:cNvPicPr preferRelativeResize="0"/>
          <p:nvPr/>
        </p:nvPicPr>
        <p:blipFill rotWithShape="1">
          <a:blip r:embed="rId3">
            <a:alphaModFix/>
          </a:blip>
          <a:srcRect l="13555" r="10978" b="1871"/>
          <a:stretch/>
        </p:blipFill>
        <p:spPr>
          <a:xfrm>
            <a:off x="2565446" y="162890"/>
            <a:ext cx="4333684" cy="36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6750" y="1245589"/>
            <a:ext cx="752247" cy="752247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69"/>
          <p:cNvSpPr txBox="1"/>
          <p:nvPr/>
        </p:nvSpPr>
        <p:spPr>
          <a:xfrm>
            <a:off x="1930984" y="3978275"/>
            <a:ext cx="2634325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0000"/>
              </a:lnSpc>
              <a:buSzPts val="1400"/>
            </a:pPr>
            <a:r>
              <a:rPr lang="en-US" sz="11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ESFORÇO</a:t>
            </a:r>
            <a:endParaRPr sz="11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60000"/>
              </a:lnSpc>
              <a:buSzPts val="1400"/>
            </a:pPr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PONTUAÇÃO DAS HISTÓRIAS</a:t>
            </a:r>
            <a:endParaRPr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60000"/>
              </a:lnSpc>
              <a:buSzPts val="1400"/>
            </a:pPr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ANÁLISE DE DEPENDÊNCIAS</a:t>
            </a:r>
            <a:endParaRPr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7" name="Google Shape;997;p69"/>
          <p:cNvSpPr txBox="1"/>
          <p:nvPr/>
        </p:nvSpPr>
        <p:spPr>
          <a:xfrm>
            <a:off x="4732289" y="3978275"/>
            <a:ext cx="2634325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0000"/>
              </a:lnSpc>
              <a:buSzPts val="1400"/>
            </a:pPr>
            <a:r>
              <a:rPr lang="en-US" sz="11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VALOR</a:t>
            </a:r>
            <a:endParaRPr sz="11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60000"/>
              </a:lnSpc>
              <a:buSzPts val="1400"/>
            </a:pPr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NECESSIDADES DO NEGÓCIO</a:t>
            </a:r>
            <a:endParaRPr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60000"/>
              </a:lnSpc>
              <a:buSzPts val="1400"/>
            </a:pPr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VALOR PARA O USUÁRIO</a:t>
            </a:r>
            <a:endParaRPr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98" name="Google Shape;998;p69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8432935" y="4122411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69"/>
          <p:cNvPicPr preferRelativeResize="0"/>
          <p:nvPr/>
        </p:nvPicPr>
        <p:blipFill rotWithShape="1">
          <a:blip r:embed="rId5">
            <a:alphaModFix/>
          </a:blip>
          <a:srcRect t="16000" b="24000"/>
          <a:stretch/>
        </p:blipFill>
        <p:spPr>
          <a:xfrm>
            <a:off x="-360744" y="173828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69"/>
          <p:cNvSpPr/>
          <p:nvPr/>
        </p:nvSpPr>
        <p:spPr>
          <a:xfrm>
            <a:off x="3219717" y="4826883"/>
            <a:ext cx="2634325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4" name="Google Shape;183;p6">
            <a:extLst>
              <a:ext uri="{FF2B5EF4-FFF2-40B4-BE49-F238E27FC236}">
                <a16:creationId xmlns:a16="http://schemas.microsoft.com/office/drawing/2014/main" id="{84EB0ED1-4482-4E69-BC00-7F200EAB8289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Google Shape;981;p68">
            <a:extLst>
              <a:ext uri="{FF2B5EF4-FFF2-40B4-BE49-F238E27FC236}">
                <a16:creationId xmlns:a16="http://schemas.microsoft.com/office/drawing/2014/main" id="{B8140463-CF0C-47DB-8360-BF0C08F744D9}"/>
              </a:ext>
            </a:extLst>
          </p:cNvPr>
          <p:cNvSpPr txBox="1"/>
          <p:nvPr/>
        </p:nvSpPr>
        <p:spPr>
          <a:xfrm>
            <a:off x="3436147" y="4823054"/>
            <a:ext cx="5394426" cy="186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900" i="1" dirty="0">
                <a:latin typeface="Tahoma"/>
                <a:ea typeface="Tahoma"/>
                <a:cs typeface="Tahoma"/>
                <a:sym typeface="Tahoma"/>
              </a:rPr>
              <a:t>Fonte: Mind the product (2019)</a:t>
            </a:r>
            <a:endParaRPr sz="9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70"/>
          <p:cNvSpPr txBox="1"/>
          <p:nvPr/>
        </p:nvSpPr>
        <p:spPr>
          <a:xfrm>
            <a:off x="1258153" y="4836704"/>
            <a:ext cx="1081586" cy="16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692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@isaserpa</a:t>
            </a:r>
            <a:endParaRPr sz="692"/>
          </a:p>
        </p:txBody>
      </p:sp>
      <p:pic>
        <p:nvPicPr>
          <p:cNvPr id="1006" name="Google Shape;1006;p70" descr="Imagem relacionada"/>
          <p:cNvPicPr preferRelativeResize="0"/>
          <p:nvPr/>
        </p:nvPicPr>
        <p:blipFill rotWithShape="1">
          <a:blip r:embed="rId3">
            <a:alphaModFix/>
          </a:blip>
          <a:srcRect l="4338" t="2536" r="5131" b="3207"/>
          <a:stretch/>
        </p:blipFill>
        <p:spPr>
          <a:xfrm>
            <a:off x="1802505" y="608921"/>
            <a:ext cx="5538991" cy="360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70"/>
          <p:cNvSpPr/>
          <p:nvPr/>
        </p:nvSpPr>
        <p:spPr>
          <a:xfrm>
            <a:off x="3296991" y="4826883"/>
            <a:ext cx="2524259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981;p68">
            <a:extLst>
              <a:ext uri="{FF2B5EF4-FFF2-40B4-BE49-F238E27FC236}">
                <a16:creationId xmlns:a16="http://schemas.microsoft.com/office/drawing/2014/main" id="{B75DCD2F-3190-4D62-9759-79ED642E839E}"/>
              </a:ext>
            </a:extLst>
          </p:cNvPr>
          <p:cNvSpPr txBox="1"/>
          <p:nvPr/>
        </p:nvSpPr>
        <p:spPr>
          <a:xfrm>
            <a:off x="3436147" y="4823054"/>
            <a:ext cx="5394426" cy="186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5000"/>
              </a:lnSpc>
              <a:buSzPts val="1000"/>
            </a:pPr>
            <a:r>
              <a:rPr lang="en-US" sz="900" i="1" dirty="0">
                <a:latin typeface="Tahoma"/>
                <a:ea typeface="Tahoma"/>
                <a:cs typeface="Tahoma"/>
                <a:sym typeface="Tahoma"/>
              </a:rPr>
              <a:t>Fonte: The Lean Startup</a:t>
            </a:r>
            <a:endParaRPr sz="9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71"/>
          <p:cNvSpPr txBox="1"/>
          <p:nvPr/>
        </p:nvSpPr>
        <p:spPr>
          <a:xfrm>
            <a:off x="3292771" y="2157491"/>
            <a:ext cx="3979567" cy="121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5600"/>
            </a:pPr>
            <a:r>
              <a:rPr lang="en-US" sz="3937" b="1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VISÃO DO PRODUTO</a:t>
            </a:r>
            <a:endParaRPr sz="692"/>
          </a:p>
        </p:txBody>
      </p:sp>
      <p:sp>
        <p:nvSpPr>
          <p:cNvPr id="1014" name="Google Shape;1014;p71"/>
          <p:cNvSpPr txBox="1"/>
          <p:nvPr/>
        </p:nvSpPr>
        <p:spPr>
          <a:xfrm>
            <a:off x="1348381" y="1697012"/>
            <a:ext cx="1715338" cy="224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buSzPts val="20791"/>
            </a:pPr>
            <a:r>
              <a:rPr lang="en-US" sz="14618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 sz="692"/>
          </a:p>
        </p:txBody>
      </p:sp>
      <p:sp>
        <p:nvSpPr>
          <p:cNvPr id="5" name="Google Shape;660;p43">
            <a:extLst>
              <a:ext uri="{FF2B5EF4-FFF2-40B4-BE49-F238E27FC236}">
                <a16:creationId xmlns:a16="http://schemas.microsoft.com/office/drawing/2014/main" id="{E8B0BE1E-CC46-46F6-A985-020FF98D4728}"/>
              </a:ext>
            </a:extLst>
          </p:cNvPr>
          <p:cNvSpPr/>
          <p:nvPr/>
        </p:nvSpPr>
        <p:spPr>
          <a:xfrm>
            <a:off x="3452883" y="4733202"/>
            <a:ext cx="2347415" cy="42157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6" name="Google Shape;183;p6">
            <a:extLst>
              <a:ext uri="{FF2B5EF4-FFF2-40B4-BE49-F238E27FC236}">
                <a16:creationId xmlns:a16="http://schemas.microsoft.com/office/drawing/2014/main" id="{96876217-A5EE-4734-BDE7-2AE0B9FBC5F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72"/>
          <p:cNvSpPr txBox="1"/>
          <p:nvPr/>
        </p:nvSpPr>
        <p:spPr>
          <a:xfrm>
            <a:off x="1995335" y="1232648"/>
            <a:ext cx="5157178" cy="111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  <a:buSzPts val="8050"/>
            </a:pPr>
            <a:r>
              <a:rPr lang="en-US" sz="5660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EVOLUÇÃO</a:t>
            </a:r>
            <a:endParaRPr sz="692"/>
          </a:p>
        </p:txBody>
      </p:sp>
      <p:sp>
        <p:nvSpPr>
          <p:cNvPr id="1024" name="Google Shape;1024;p72"/>
          <p:cNvSpPr txBox="1"/>
          <p:nvPr/>
        </p:nvSpPr>
        <p:spPr>
          <a:xfrm>
            <a:off x="1665229" y="2953414"/>
            <a:ext cx="1740802" cy="711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en-US" sz="1125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atalhos e menu estáticos</a:t>
            </a:r>
            <a:endParaRPr sz="1125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37"/>
              </a:lnSpc>
              <a:buSzPts val="1600"/>
            </a:pPr>
            <a:r>
              <a:rPr lang="en-US" sz="1125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push notification</a:t>
            </a:r>
            <a:endParaRPr sz="692"/>
          </a:p>
          <a:p>
            <a:pPr algn="ctr">
              <a:lnSpc>
                <a:spcPct val="131000"/>
              </a:lnSpc>
              <a:buSzPts val="1600"/>
            </a:pPr>
            <a:endParaRPr sz="1125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25" name="Google Shape;1025;p72"/>
          <p:cNvSpPr txBox="1"/>
          <p:nvPr/>
        </p:nvSpPr>
        <p:spPr>
          <a:xfrm>
            <a:off x="1657350" y="2598335"/>
            <a:ext cx="1748305" cy="368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477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ESSENCIAL</a:t>
            </a:r>
            <a:endParaRPr sz="692"/>
          </a:p>
        </p:txBody>
      </p:sp>
      <p:sp>
        <p:nvSpPr>
          <p:cNvPr id="1026" name="Google Shape;1026;p72"/>
          <p:cNvSpPr txBox="1"/>
          <p:nvPr/>
        </p:nvSpPr>
        <p:spPr>
          <a:xfrm>
            <a:off x="3795267" y="2953413"/>
            <a:ext cx="1515167" cy="938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en-US" sz="1125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configura atalhos e menu</a:t>
            </a:r>
            <a:endParaRPr sz="692"/>
          </a:p>
          <a:p>
            <a:pPr algn="ctr">
              <a:lnSpc>
                <a:spcPct val="131000"/>
              </a:lnSpc>
              <a:buSzPts val="1600"/>
            </a:pPr>
            <a:r>
              <a:rPr lang="en-US" sz="1125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preferência de comunicações</a:t>
            </a:r>
            <a:endParaRPr sz="692"/>
          </a:p>
        </p:txBody>
      </p:sp>
      <p:sp>
        <p:nvSpPr>
          <p:cNvPr id="1027" name="Google Shape;1027;p72"/>
          <p:cNvSpPr txBox="1"/>
          <p:nvPr/>
        </p:nvSpPr>
        <p:spPr>
          <a:xfrm>
            <a:off x="3664832" y="2598335"/>
            <a:ext cx="1764716" cy="368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477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INOVADOR</a:t>
            </a:r>
            <a:endParaRPr sz="692"/>
          </a:p>
        </p:txBody>
      </p:sp>
      <p:sp>
        <p:nvSpPr>
          <p:cNvPr id="1028" name="Google Shape;1028;p72"/>
          <p:cNvSpPr txBox="1"/>
          <p:nvPr/>
        </p:nvSpPr>
        <p:spPr>
          <a:xfrm>
            <a:off x="5680193" y="2940024"/>
            <a:ext cx="1748367" cy="132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3000"/>
              </a:lnSpc>
              <a:buSzPts val="1600"/>
            </a:pP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recomendações</a:t>
            </a:r>
            <a:endParaRPr sz="692" dirty="0"/>
          </a:p>
          <a:p>
            <a:pPr algn="ctr">
              <a:lnSpc>
                <a:spcPct val="153000"/>
              </a:lnSpc>
              <a:buSzPts val="1600"/>
            </a:pP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insights </a:t>
            </a: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financeiros</a:t>
            </a:r>
            <a:endParaRPr sz="692" dirty="0"/>
          </a:p>
          <a:p>
            <a:pPr algn="ctr">
              <a:lnSpc>
                <a:spcPct val="153000"/>
              </a:lnSpc>
              <a:buSzPts val="1600"/>
            </a:pP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notificações</a:t>
            </a: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inteligentes</a:t>
            </a:r>
            <a:endParaRPr sz="692" dirty="0"/>
          </a:p>
          <a:p>
            <a:pPr algn="ctr">
              <a:lnSpc>
                <a:spcPct val="153000"/>
              </a:lnSpc>
              <a:buSzPts val="1600"/>
            </a:pP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home </a:t>
            </a: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personalizada</a:t>
            </a:r>
            <a:endParaRPr lang="en-US" sz="1125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53000"/>
              </a:lnSpc>
              <a:buSzPts val="1600"/>
            </a:pP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melhor</a:t>
            </a: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próxima</a:t>
            </a: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125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ação</a:t>
            </a:r>
            <a:r>
              <a:rPr lang="en-US" sz="1125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692" dirty="0"/>
          </a:p>
        </p:txBody>
      </p:sp>
      <p:sp>
        <p:nvSpPr>
          <p:cNvPr id="1029" name="Google Shape;1029;p72"/>
          <p:cNvSpPr txBox="1"/>
          <p:nvPr/>
        </p:nvSpPr>
        <p:spPr>
          <a:xfrm>
            <a:off x="5680193" y="2598335"/>
            <a:ext cx="1756730" cy="368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477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DISRUPTIVO</a:t>
            </a:r>
            <a:endParaRPr sz="692"/>
          </a:p>
        </p:txBody>
      </p:sp>
      <p:sp>
        <p:nvSpPr>
          <p:cNvPr id="10" name="Google Shape;660;p43">
            <a:extLst>
              <a:ext uri="{FF2B5EF4-FFF2-40B4-BE49-F238E27FC236}">
                <a16:creationId xmlns:a16="http://schemas.microsoft.com/office/drawing/2014/main" id="{14199A0B-CC45-4E4C-A2FC-03FBF7D80BED}"/>
              </a:ext>
            </a:extLst>
          </p:cNvPr>
          <p:cNvSpPr/>
          <p:nvPr/>
        </p:nvSpPr>
        <p:spPr>
          <a:xfrm>
            <a:off x="3405655" y="4826883"/>
            <a:ext cx="2274538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1" name="Google Shape;183;p6">
            <a:extLst>
              <a:ext uri="{FF2B5EF4-FFF2-40B4-BE49-F238E27FC236}">
                <a16:creationId xmlns:a16="http://schemas.microsoft.com/office/drawing/2014/main" id="{DA0C5F08-ABE3-4B85-8232-1DF4A84CBE47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33A"/>
        </a:solidFill>
        <a:effectLst/>
      </p:bgPr>
    </p:bg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6" name="Google Shape;1036;p73"/>
          <p:cNvGrpSpPr/>
          <p:nvPr/>
        </p:nvGrpSpPr>
        <p:grpSpPr>
          <a:xfrm>
            <a:off x="1258153" y="1602510"/>
            <a:ext cx="5923958" cy="2249527"/>
            <a:chOff x="163773" y="1908560"/>
            <a:chExt cx="8425184" cy="3199327"/>
          </a:xfrm>
        </p:grpSpPr>
        <p:sp>
          <p:nvSpPr>
            <p:cNvPr id="1037" name="Google Shape;1037;p73"/>
            <p:cNvSpPr txBox="1"/>
            <p:nvPr/>
          </p:nvSpPr>
          <p:spPr>
            <a:xfrm>
              <a:off x="2929129" y="2563455"/>
              <a:ext cx="5659828" cy="1723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600"/>
              </a:pPr>
              <a:r>
                <a:rPr lang="en-US" sz="3937" b="1">
                  <a:solidFill>
                    <a:srgbClr val="37D5E4"/>
                  </a:solidFill>
                  <a:latin typeface="Tahoma"/>
                  <a:ea typeface="Tahoma"/>
                  <a:cs typeface="Tahoma"/>
                  <a:sym typeface="Tahoma"/>
                </a:rPr>
                <a:t>MÃOS NA MASSA</a:t>
              </a:r>
              <a:endParaRPr sz="692"/>
            </a:p>
          </p:txBody>
        </p:sp>
        <p:sp>
          <p:nvSpPr>
            <p:cNvPr id="1038" name="Google Shape;1038;p73"/>
            <p:cNvSpPr txBox="1"/>
            <p:nvPr/>
          </p:nvSpPr>
          <p:spPr>
            <a:xfrm>
              <a:off x="163773" y="1908560"/>
              <a:ext cx="2439592" cy="3199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r">
                <a:buSzPts val="20791"/>
              </a:pPr>
              <a:r>
                <a:rPr lang="en-US" sz="14618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6</a:t>
              </a:r>
              <a:endParaRPr sz="692"/>
            </a:p>
          </p:txBody>
        </p:sp>
      </p:grpSp>
      <p:sp>
        <p:nvSpPr>
          <p:cNvPr id="6" name="Google Shape;660;p43">
            <a:extLst>
              <a:ext uri="{FF2B5EF4-FFF2-40B4-BE49-F238E27FC236}">
                <a16:creationId xmlns:a16="http://schemas.microsoft.com/office/drawing/2014/main" id="{1A622B2A-B8E6-4847-8403-0E13AAA446DC}"/>
              </a:ext>
            </a:extLst>
          </p:cNvPr>
          <p:cNvSpPr/>
          <p:nvPr/>
        </p:nvSpPr>
        <p:spPr>
          <a:xfrm>
            <a:off x="3202543" y="4838162"/>
            <a:ext cx="2618707" cy="316617"/>
          </a:xfrm>
          <a:prstGeom prst="rect">
            <a:avLst/>
          </a:prstGeom>
          <a:solidFill>
            <a:srgbClr val="36333A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4E24DD63-E1B7-4910-A474-C70FCEBB1915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543"/>
        </a:solidFill>
        <a:effectLst/>
      </p:bgPr>
    </p:bg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0739" y="336609"/>
            <a:ext cx="4322531" cy="4322531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4"/>
          <p:cNvSpPr/>
          <p:nvPr/>
        </p:nvSpPr>
        <p:spPr>
          <a:xfrm>
            <a:off x="3245475" y="4826883"/>
            <a:ext cx="2459865" cy="316617"/>
          </a:xfrm>
          <a:prstGeom prst="rect">
            <a:avLst/>
          </a:prstGeom>
          <a:solidFill>
            <a:srgbClr val="454543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183;p6">
            <a:extLst>
              <a:ext uri="{FF2B5EF4-FFF2-40B4-BE49-F238E27FC236}">
                <a16:creationId xmlns:a16="http://schemas.microsoft.com/office/drawing/2014/main" id="{1A1C9F89-9390-442D-8AB0-8E97637DD347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543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mages.unsplash.com/photo-1515879218367-8466d910aaa4?ixlib=rb-1.2.1&amp;ixid=eyJhcHBfaWQiOjEyMDd9&amp;auto=format&amp;fit=crop&amp;w=1000&amp;q=80">
            <a:extLst>
              <a:ext uri="{FF2B5EF4-FFF2-40B4-BE49-F238E27FC236}">
                <a16:creationId xmlns:a16="http://schemas.microsoft.com/office/drawing/2014/main" id="{FF7269D6-D776-4007-8804-9AB48474B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899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660;p43">
            <a:extLst>
              <a:ext uri="{FF2B5EF4-FFF2-40B4-BE49-F238E27FC236}">
                <a16:creationId xmlns:a16="http://schemas.microsoft.com/office/drawing/2014/main" id="{227760FE-BF9F-4646-9419-25056978F87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6333A">
              <a:alpha val="94000"/>
            </a:srgbClr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 dirty="0"/>
          </a:p>
        </p:txBody>
      </p:sp>
      <p:sp>
        <p:nvSpPr>
          <p:cNvPr id="1059" name="Google Shape;1059;p75"/>
          <p:cNvSpPr txBox="1"/>
          <p:nvPr/>
        </p:nvSpPr>
        <p:spPr>
          <a:xfrm>
            <a:off x="1571667" y="1787733"/>
            <a:ext cx="6000666" cy="119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9000"/>
              </a:lnSpc>
              <a:buSzPts val="5600"/>
            </a:pPr>
            <a:r>
              <a:rPr lang="en-US" sz="3937" b="1" i="1" dirty="0">
                <a:solidFill>
                  <a:srgbClr val="37D5E4"/>
                </a:solidFill>
                <a:latin typeface="Tahoma"/>
                <a:ea typeface="Tahoma"/>
                <a:cs typeface="Tahoma"/>
                <a:sym typeface="Tahoma"/>
              </a:rPr>
              <a:t>QUANTAS LINHAS DE CÓDIGO?</a:t>
            </a:r>
            <a:endParaRPr sz="692" dirty="0"/>
          </a:p>
        </p:txBody>
      </p:sp>
      <p:sp>
        <p:nvSpPr>
          <p:cNvPr id="1060" name="Google Shape;1060;p75"/>
          <p:cNvSpPr txBox="1"/>
          <p:nvPr/>
        </p:nvSpPr>
        <p:spPr>
          <a:xfrm>
            <a:off x="2047078" y="2817429"/>
            <a:ext cx="5049844" cy="9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1000"/>
              </a:lnSpc>
              <a:buSzPts val="4800"/>
            </a:pPr>
            <a:r>
              <a:rPr lang="en-US" sz="3375">
                <a:solidFill>
                  <a:srgbClr val="F5FBFB"/>
                </a:solidFill>
                <a:latin typeface="Tahoma"/>
                <a:ea typeface="Tahoma"/>
                <a:cs typeface="Tahoma"/>
                <a:sym typeface="Tahoma"/>
              </a:rPr>
              <a:t>ZERO!</a:t>
            </a:r>
            <a:endParaRPr sz="692"/>
          </a:p>
        </p:txBody>
      </p:sp>
      <p:sp>
        <p:nvSpPr>
          <p:cNvPr id="7" name="Google Shape;183;p6">
            <a:extLst>
              <a:ext uri="{FF2B5EF4-FFF2-40B4-BE49-F238E27FC236}">
                <a16:creationId xmlns:a16="http://schemas.microsoft.com/office/drawing/2014/main" id="{59A52A89-6FF3-49F8-B936-05A95CE3F39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76"/>
          <p:cNvSpPr txBox="1"/>
          <p:nvPr/>
        </p:nvSpPr>
        <p:spPr>
          <a:xfrm>
            <a:off x="1601768" y="1218070"/>
            <a:ext cx="5940475" cy="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111"/>
              </a:lnSpc>
              <a:buSzPts val="1800"/>
            </a:pPr>
            <a:endParaRPr sz="1266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072" name="Google Shape;1072;p76"/>
          <p:cNvGrpSpPr/>
          <p:nvPr/>
        </p:nvGrpSpPr>
        <p:grpSpPr>
          <a:xfrm>
            <a:off x="1411665" y="2005620"/>
            <a:ext cx="6320673" cy="1132262"/>
            <a:chOff x="0" y="0"/>
            <a:chExt cx="11985870" cy="2147104"/>
          </a:xfrm>
        </p:grpSpPr>
        <p:pic>
          <p:nvPicPr>
            <p:cNvPr id="1073" name="Google Shape;1073;p76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0" y="30455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4" name="Google Shape;1074;p76"/>
            <p:cNvSpPr txBox="1"/>
            <p:nvPr/>
          </p:nvSpPr>
          <p:spPr>
            <a:xfrm>
              <a:off x="121822" y="936503"/>
              <a:ext cx="2527797" cy="405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CUSTO BAIXO</a:t>
              </a:r>
              <a:endParaRPr sz="692"/>
            </a:p>
          </p:txBody>
        </p:sp>
        <p:pic>
          <p:nvPicPr>
            <p:cNvPr id="1075" name="Google Shape;1075;p76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3075993" y="15228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6" name="Google Shape;1076;p76"/>
            <p:cNvSpPr txBox="1"/>
            <p:nvPr/>
          </p:nvSpPr>
          <p:spPr>
            <a:xfrm>
              <a:off x="3197816" y="746156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CONHECIMENTO DO USUÁRIO</a:t>
              </a:r>
              <a:endParaRPr sz="692"/>
            </a:p>
          </p:txBody>
        </p:sp>
        <p:pic>
          <p:nvPicPr>
            <p:cNvPr id="1077" name="Google Shape;1077;p76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6136759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8" name="Google Shape;1078;p76"/>
            <p:cNvSpPr txBox="1"/>
            <p:nvPr/>
          </p:nvSpPr>
          <p:spPr>
            <a:xfrm>
              <a:off x="6258581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DIMINUIÇÃO DE RISCOS</a:t>
              </a:r>
              <a:endParaRPr sz="692"/>
            </a:p>
          </p:txBody>
        </p:sp>
        <p:pic>
          <p:nvPicPr>
            <p:cNvPr id="1079" name="Google Shape;1079;p76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9212753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0" name="Google Shape;1080;p76"/>
            <p:cNvSpPr txBox="1"/>
            <p:nvPr/>
          </p:nvSpPr>
          <p:spPr>
            <a:xfrm>
              <a:off x="9334574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ALINHAMENTO ENTRE EQUIPES</a:t>
              </a:r>
              <a:endParaRPr sz="692"/>
            </a:p>
          </p:txBody>
        </p:sp>
      </p:grpSp>
      <p:sp>
        <p:nvSpPr>
          <p:cNvPr id="1083" name="Google Shape;1083;p76"/>
          <p:cNvSpPr/>
          <p:nvPr/>
        </p:nvSpPr>
        <p:spPr>
          <a:xfrm>
            <a:off x="3335627" y="4826883"/>
            <a:ext cx="2601533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16" name="Google Shape;1093;p77">
            <a:extLst>
              <a:ext uri="{FF2B5EF4-FFF2-40B4-BE49-F238E27FC236}">
                <a16:creationId xmlns:a16="http://schemas.microsoft.com/office/drawing/2014/main" id="{1FFAE22D-C2B3-486D-A5C5-6FBAD34221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858" t="49041" r="31858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106;p77">
            <a:extLst>
              <a:ext uri="{FF2B5EF4-FFF2-40B4-BE49-F238E27FC236}">
                <a16:creationId xmlns:a16="http://schemas.microsoft.com/office/drawing/2014/main" id="{CA6951C0-7D8A-4FCE-BD39-ABF2A74CA052}"/>
              </a:ext>
            </a:extLst>
          </p:cNvPr>
          <p:cNvSpPr txBox="1"/>
          <p:nvPr/>
        </p:nvSpPr>
        <p:spPr>
          <a:xfrm>
            <a:off x="2599655" y="534546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Vantagens</a:t>
            </a:r>
            <a:endParaRPr sz="353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" name="Google Shape;183;p6">
            <a:extLst>
              <a:ext uri="{FF2B5EF4-FFF2-40B4-BE49-F238E27FC236}">
                <a16:creationId xmlns:a16="http://schemas.microsoft.com/office/drawing/2014/main" id="{DB71CF5F-199F-4DAF-BA15-4DE57C312A25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77"/>
          <p:cNvSpPr txBox="1"/>
          <p:nvPr/>
        </p:nvSpPr>
        <p:spPr>
          <a:xfrm>
            <a:off x="1601768" y="1218070"/>
            <a:ext cx="5940475" cy="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111"/>
              </a:lnSpc>
              <a:buSzPts val="1800"/>
            </a:pPr>
            <a:endParaRPr sz="1266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93" name="Google Shape;1093;p77"/>
          <p:cNvPicPr preferRelativeResize="0"/>
          <p:nvPr/>
        </p:nvPicPr>
        <p:blipFill rotWithShape="1">
          <a:blip r:embed="rId3">
            <a:alphaModFix/>
          </a:blip>
          <a:srcRect l="31858" t="49041" r="31858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4" name="Google Shape;1094;p77"/>
          <p:cNvGrpSpPr/>
          <p:nvPr/>
        </p:nvGrpSpPr>
        <p:grpSpPr>
          <a:xfrm>
            <a:off x="1411665" y="2005620"/>
            <a:ext cx="6320673" cy="1132262"/>
            <a:chOff x="0" y="0"/>
            <a:chExt cx="11985870" cy="2147104"/>
          </a:xfrm>
        </p:grpSpPr>
        <p:pic>
          <p:nvPicPr>
            <p:cNvPr id="1095" name="Google Shape;1095;p77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0" y="30455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6" name="Google Shape;1096;p77"/>
            <p:cNvSpPr txBox="1"/>
            <p:nvPr/>
          </p:nvSpPr>
          <p:spPr>
            <a:xfrm>
              <a:off x="121822" y="936503"/>
              <a:ext cx="2527797" cy="405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CUSTO BAIXO</a:t>
              </a:r>
              <a:endParaRPr sz="692"/>
            </a:p>
          </p:txBody>
        </p:sp>
        <p:pic>
          <p:nvPicPr>
            <p:cNvPr id="1097" name="Google Shape;1097;p77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3075993" y="15228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8" name="Google Shape;1098;p77"/>
            <p:cNvSpPr txBox="1"/>
            <p:nvPr/>
          </p:nvSpPr>
          <p:spPr>
            <a:xfrm>
              <a:off x="3197816" y="746156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CONHECIMENTO DO USUÁRIO</a:t>
              </a:r>
              <a:endParaRPr sz="692"/>
            </a:p>
          </p:txBody>
        </p:sp>
        <p:pic>
          <p:nvPicPr>
            <p:cNvPr id="1099" name="Google Shape;1099;p77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6136759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0" name="Google Shape;1100;p77"/>
            <p:cNvSpPr txBox="1"/>
            <p:nvPr/>
          </p:nvSpPr>
          <p:spPr>
            <a:xfrm>
              <a:off x="6258581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DIMINUIÇÃO DE RISCOS</a:t>
              </a:r>
              <a:endParaRPr sz="692"/>
            </a:p>
          </p:txBody>
        </p:sp>
        <p:pic>
          <p:nvPicPr>
            <p:cNvPr id="1101" name="Google Shape;1101;p77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9212753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77"/>
            <p:cNvSpPr txBox="1"/>
            <p:nvPr/>
          </p:nvSpPr>
          <p:spPr>
            <a:xfrm>
              <a:off x="9334574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ALINHAMENTO ENTRE EQUIPES</a:t>
              </a:r>
              <a:endParaRPr sz="692"/>
            </a:p>
          </p:txBody>
        </p:sp>
      </p:grpSp>
      <p:sp>
        <p:nvSpPr>
          <p:cNvPr id="1104" name="Google Shape;1104;p77"/>
          <p:cNvSpPr txBox="1"/>
          <p:nvPr/>
        </p:nvSpPr>
        <p:spPr>
          <a:xfrm>
            <a:off x="1411665" y="3232856"/>
            <a:ext cx="1462386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Aluguel</a:t>
            </a: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carro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Materiais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Equipamentos</a:t>
            </a:r>
            <a:endParaRPr lang="en-US"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Feira de testes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05" name="Google Shape;1105;p77"/>
          <p:cNvSpPr/>
          <p:nvPr/>
        </p:nvSpPr>
        <p:spPr>
          <a:xfrm>
            <a:off x="3271234" y="4826883"/>
            <a:ext cx="2773872" cy="2674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106" name="Google Shape;1106;p77"/>
          <p:cNvSpPr txBox="1"/>
          <p:nvPr/>
        </p:nvSpPr>
        <p:spPr>
          <a:xfrm>
            <a:off x="2599655" y="534546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 err="1">
                <a:latin typeface="Tahoma"/>
                <a:ea typeface="Tahoma"/>
                <a:cs typeface="Tahoma"/>
                <a:sym typeface="Tahoma"/>
              </a:rPr>
              <a:t>Vantagens</a:t>
            </a:r>
            <a:endParaRPr sz="353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D47BA48D-FB9A-45C2-9BFB-58511D5AA9D1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78"/>
          <p:cNvSpPr txBox="1"/>
          <p:nvPr/>
        </p:nvSpPr>
        <p:spPr>
          <a:xfrm>
            <a:off x="1601768" y="1218070"/>
            <a:ext cx="5940475" cy="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111"/>
              </a:lnSpc>
              <a:buSzPts val="1800"/>
            </a:pPr>
            <a:endParaRPr sz="1266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116" name="Google Shape;1116;p78"/>
          <p:cNvGrpSpPr/>
          <p:nvPr/>
        </p:nvGrpSpPr>
        <p:grpSpPr>
          <a:xfrm>
            <a:off x="1411665" y="2005620"/>
            <a:ext cx="6320673" cy="1132262"/>
            <a:chOff x="0" y="0"/>
            <a:chExt cx="11985870" cy="2147104"/>
          </a:xfrm>
        </p:grpSpPr>
        <p:pic>
          <p:nvPicPr>
            <p:cNvPr id="1117" name="Google Shape;1117;p78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0" y="30455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8" name="Google Shape;1118;p78"/>
            <p:cNvSpPr txBox="1"/>
            <p:nvPr/>
          </p:nvSpPr>
          <p:spPr>
            <a:xfrm>
              <a:off x="121822" y="936503"/>
              <a:ext cx="2527797" cy="405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CUSTO BAIXO</a:t>
              </a:r>
              <a:endParaRPr sz="692"/>
            </a:p>
          </p:txBody>
        </p:sp>
        <p:pic>
          <p:nvPicPr>
            <p:cNvPr id="1119" name="Google Shape;1119;p78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3075993" y="15228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0" name="Google Shape;1120;p78"/>
            <p:cNvSpPr txBox="1"/>
            <p:nvPr/>
          </p:nvSpPr>
          <p:spPr>
            <a:xfrm>
              <a:off x="3197816" y="746156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CONHECIMENTO DO USUÁRIO</a:t>
              </a:r>
              <a:endParaRPr sz="692"/>
            </a:p>
          </p:txBody>
        </p:sp>
        <p:pic>
          <p:nvPicPr>
            <p:cNvPr id="1121" name="Google Shape;1121;p78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6136759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2" name="Google Shape;1122;p78"/>
            <p:cNvSpPr txBox="1"/>
            <p:nvPr/>
          </p:nvSpPr>
          <p:spPr>
            <a:xfrm>
              <a:off x="6258581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DIMINUIÇÃO DE RISCOS</a:t>
              </a:r>
              <a:endParaRPr sz="692"/>
            </a:p>
          </p:txBody>
        </p:sp>
        <p:pic>
          <p:nvPicPr>
            <p:cNvPr id="1123" name="Google Shape;1123;p78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9212753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4" name="Google Shape;1124;p78"/>
            <p:cNvSpPr txBox="1"/>
            <p:nvPr/>
          </p:nvSpPr>
          <p:spPr>
            <a:xfrm>
              <a:off x="9334574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ALINHAMENTO ENTRE EQUIPES</a:t>
              </a:r>
              <a:endParaRPr sz="692"/>
            </a:p>
          </p:txBody>
        </p:sp>
      </p:grpSp>
      <p:sp>
        <p:nvSpPr>
          <p:cNvPr id="1127" name="Google Shape;1127;p78"/>
          <p:cNvSpPr txBox="1"/>
          <p:nvPr/>
        </p:nvSpPr>
        <p:spPr>
          <a:xfrm>
            <a:off x="3065883" y="3232862"/>
            <a:ext cx="1398598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Pesquisa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em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profundidade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Imersão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8" name="Google Shape;1128;p78"/>
          <p:cNvSpPr/>
          <p:nvPr/>
        </p:nvSpPr>
        <p:spPr>
          <a:xfrm>
            <a:off x="3219718" y="4826883"/>
            <a:ext cx="262729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1129" name="Google Shape;1129;p78"/>
          <p:cNvPicPr preferRelativeResize="0"/>
          <p:nvPr/>
        </p:nvPicPr>
        <p:blipFill rotWithShape="1">
          <a:blip r:embed="rId3">
            <a:alphaModFix/>
          </a:blip>
          <a:srcRect l="31857" t="49040" r="31857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78"/>
          <p:cNvSpPr txBox="1"/>
          <p:nvPr/>
        </p:nvSpPr>
        <p:spPr>
          <a:xfrm>
            <a:off x="2599655" y="534546"/>
            <a:ext cx="3937992" cy="37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Vantagens</a:t>
            </a:r>
            <a:endParaRPr sz="3537" b="1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" name="Google Shape;183;p6">
            <a:extLst>
              <a:ext uri="{FF2B5EF4-FFF2-40B4-BE49-F238E27FC236}">
                <a16:creationId xmlns:a16="http://schemas.microsoft.com/office/drawing/2014/main" id="{5D5D6A05-ADAB-4FD0-903B-46CE155BF6E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Google Shape;1104;p77">
            <a:extLst>
              <a:ext uri="{FF2B5EF4-FFF2-40B4-BE49-F238E27FC236}">
                <a16:creationId xmlns:a16="http://schemas.microsoft.com/office/drawing/2014/main" id="{0135AEE6-BF40-4ED1-99DE-6AD1A80F03EB}"/>
              </a:ext>
            </a:extLst>
          </p:cNvPr>
          <p:cNvSpPr txBox="1"/>
          <p:nvPr/>
        </p:nvSpPr>
        <p:spPr>
          <a:xfrm>
            <a:off x="1411665" y="3232856"/>
            <a:ext cx="1462386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Aluguel</a:t>
            </a: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carro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Materiais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Equipamentos</a:t>
            </a:r>
            <a:endParaRPr lang="en-US"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Feira de testes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9" name="Google Shape;1139;p79"/>
          <p:cNvGrpSpPr/>
          <p:nvPr/>
        </p:nvGrpSpPr>
        <p:grpSpPr>
          <a:xfrm>
            <a:off x="1411665" y="2005620"/>
            <a:ext cx="6320673" cy="1132262"/>
            <a:chOff x="0" y="0"/>
            <a:chExt cx="11985870" cy="2147104"/>
          </a:xfrm>
        </p:grpSpPr>
        <p:pic>
          <p:nvPicPr>
            <p:cNvPr id="1140" name="Google Shape;1140;p79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0" y="30455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1" name="Google Shape;1141;p79"/>
            <p:cNvSpPr txBox="1"/>
            <p:nvPr/>
          </p:nvSpPr>
          <p:spPr>
            <a:xfrm>
              <a:off x="121822" y="936503"/>
              <a:ext cx="2527797" cy="405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CUSTO BAIXO</a:t>
              </a:r>
              <a:endParaRPr sz="692"/>
            </a:p>
          </p:txBody>
        </p:sp>
        <p:pic>
          <p:nvPicPr>
            <p:cNvPr id="1142" name="Google Shape;1142;p79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3075993" y="15228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3" name="Google Shape;1143;p79"/>
            <p:cNvSpPr txBox="1"/>
            <p:nvPr/>
          </p:nvSpPr>
          <p:spPr>
            <a:xfrm>
              <a:off x="3197816" y="746156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CONHECIMENTO DO USUÁRIO</a:t>
              </a:r>
              <a:endParaRPr sz="692"/>
            </a:p>
          </p:txBody>
        </p:sp>
        <p:pic>
          <p:nvPicPr>
            <p:cNvPr id="1144" name="Google Shape;1144;p79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6136759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79"/>
            <p:cNvSpPr txBox="1"/>
            <p:nvPr/>
          </p:nvSpPr>
          <p:spPr>
            <a:xfrm>
              <a:off x="6258581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DIMINUIÇÃO DE RISCOS</a:t>
              </a:r>
              <a:endParaRPr sz="692"/>
            </a:p>
          </p:txBody>
        </p:sp>
        <p:pic>
          <p:nvPicPr>
            <p:cNvPr id="1146" name="Google Shape;1146;p79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9212753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7" name="Google Shape;1147;p79"/>
            <p:cNvSpPr txBox="1"/>
            <p:nvPr/>
          </p:nvSpPr>
          <p:spPr>
            <a:xfrm>
              <a:off x="9334574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ALINHAMENTO ENTRE EQUIPES</a:t>
              </a:r>
              <a:endParaRPr sz="692"/>
            </a:p>
          </p:txBody>
        </p:sp>
      </p:grpSp>
      <p:sp>
        <p:nvSpPr>
          <p:cNvPr id="1151" name="Google Shape;1151;p79"/>
          <p:cNvSpPr txBox="1"/>
          <p:nvPr/>
        </p:nvSpPr>
        <p:spPr>
          <a:xfrm>
            <a:off x="4646508" y="3227212"/>
            <a:ext cx="146238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Validações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Testes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piloto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2" name="Google Shape;1152;p79"/>
          <p:cNvSpPr/>
          <p:nvPr/>
        </p:nvSpPr>
        <p:spPr>
          <a:xfrm>
            <a:off x="3219718" y="4826883"/>
            <a:ext cx="2537138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1153" name="Google Shape;1153;p79"/>
          <p:cNvPicPr preferRelativeResize="0"/>
          <p:nvPr/>
        </p:nvPicPr>
        <p:blipFill rotWithShape="1">
          <a:blip r:embed="rId3">
            <a:alphaModFix/>
          </a:blip>
          <a:srcRect l="31857" t="49040" r="31857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79"/>
          <p:cNvSpPr txBox="1"/>
          <p:nvPr/>
        </p:nvSpPr>
        <p:spPr>
          <a:xfrm>
            <a:off x="2599655" y="534546"/>
            <a:ext cx="3937992" cy="37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Vantagens</a:t>
            </a:r>
            <a:endParaRPr sz="3537" b="1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" name="Google Shape;183;p6">
            <a:extLst>
              <a:ext uri="{FF2B5EF4-FFF2-40B4-BE49-F238E27FC236}">
                <a16:creationId xmlns:a16="http://schemas.microsoft.com/office/drawing/2014/main" id="{3F54BBD2-3843-4636-80B7-892713544083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Google Shape;1104;p77">
            <a:extLst>
              <a:ext uri="{FF2B5EF4-FFF2-40B4-BE49-F238E27FC236}">
                <a16:creationId xmlns:a16="http://schemas.microsoft.com/office/drawing/2014/main" id="{1F7E7323-198A-4C24-92EF-CB22E59AB6C7}"/>
              </a:ext>
            </a:extLst>
          </p:cNvPr>
          <p:cNvSpPr txBox="1"/>
          <p:nvPr/>
        </p:nvSpPr>
        <p:spPr>
          <a:xfrm>
            <a:off x="1411665" y="3232856"/>
            <a:ext cx="1462386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Aluguel</a:t>
            </a: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carro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Materiais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Equipamentos</a:t>
            </a:r>
            <a:endParaRPr lang="en-US"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Feira de testes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" name="Google Shape;1127;p78">
            <a:extLst>
              <a:ext uri="{FF2B5EF4-FFF2-40B4-BE49-F238E27FC236}">
                <a16:creationId xmlns:a16="http://schemas.microsoft.com/office/drawing/2014/main" id="{3F36D60E-6321-492A-BECD-A6667F11ADAB}"/>
              </a:ext>
            </a:extLst>
          </p:cNvPr>
          <p:cNvSpPr txBox="1"/>
          <p:nvPr/>
        </p:nvSpPr>
        <p:spPr>
          <a:xfrm>
            <a:off x="3065883" y="3232862"/>
            <a:ext cx="1398598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Pesquisa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em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profundidade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Imersão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oogle Shape;1163;p80"/>
          <p:cNvGrpSpPr/>
          <p:nvPr/>
        </p:nvGrpSpPr>
        <p:grpSpPr>
          <a:xfrm>
            <a:off x="1411665" y="2005620"/>
            <a:ext cx="6320673" cy="1132262"/>
            <a:chOff x="0" y="0"/>
            <a:chExt cx="11985870" cy="2147104"/>
          </a:xfrm>
        </p:grpSpPr>
        <p:pic>
          <p:nvPicPr>
            <p:cNvPr id="1164" name="Google Shape;1164;p80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0" y="30455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80"/>
            <p:cNvSpPr txBox="1"/>
            <p:nvPr/>
          </p:nvSpPr>
          <p:spPr>
            <a:xfrm>
              <a:off x="121822" y="936503"/>
              <a:ext cx="2527797" cy="405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CUSTO BAIXO</a:t>
              </a:r>
              <a:endParaRPr sz="692"/>
            </a:p>
          </p:txBody>
        </p:sp>
        <p:pic>
          <p:nvPicPr>
            <p:cNvPr id="1166" name="Google Shape;1166;p80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3075993" y="15228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80"/>
            <p:cNvSpPr txBox="1"/>
            <p:nvPr/>
          </p:nvSpPr>
          <p:spPr>
            <a:xfrm>
              <a:off x="3197816" y="746156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CONHECIMENTO DO USUÁRIO</a:t>
              </a:r>
              <a:endParaRPr sz="692"/>
            </a:p>
          </p:txBody>
        </p:sp>
        <p:pic>
          <p:nvPicPr>
            <p:cNvPr id="1168" name="Google Shape;1168;p80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6136759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9" name="Google Shape;1169;p80"/>
            <p:cNvSpPr txBox="1"/>
            <p:nvPr/>
          </p:nvSpPr>
          <p:spPr>
            <a:xfrm>
              <a:off x="6258581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DIMINUIÇÃO DE RISCOS</a:t>
              </a:r>
              <a:endParaRPr sz="692"/>
            </a:p>
          </p:txBody>
        </p:sp>
        <p:pic>
          <p:nvPicPr>
            <p:cNvPr id="1170" name="Google Shape;1170;p80"/>
            <p:cNvPicPr preferRelativeResize="0"/>
            <p:nvPr/>
          </p:nvPicPr>
          <p:blipFill rotWithShape="1">
            <a:blip r:embed="rId3">
              <a:alphaModFix/>
            </a:blip>
            <a:srcRect l="44479" t="45786" r="44479" b="45786"/>
            <a:stretch/>
          </p:blipFill>
          <p:spPr>
            <a:xfrm>
              <a:off x="9212753" y="0"/>
              <a:ext cx="2773117" cy="2116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80"/>
            <p:cNvSpPr txBox="1"/>
            <p:nvPr/>
          </p:nvSpPr>
          <p:spPr>
            <a:xfrm>
              <a:off x="9334574" y="776613"/>
              <a:ext cx="2527797" cy="81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9963"/>
                </a:lnSpc>
                <a:buSzPts val="1648"/>
              </a:pPr>
              <a:r>
                <a:rPr lang="en-US" sz="1159" b="1">
                  <a:latin typeface="Tahoma"/>
                  <a:ea typeface="Tahoma"/>
                  <a:cs typeface="Tahoma"/>
                  <a:sym typeface="Tahoma"/>
                </a:rPr>
                <a:t>ALINHAMENTO ENTRE EQUIPES</a:t>
              </a:r>
              <a:endParaRPr sz="692"/>
            </a:p>
          </p:txBody>
        </p:sp>
      </p:grpSp>
      <p:sp>
        <p:nvSpPr>
          <p:cNvPr id="1176" name="Google Shape;1176;p80"/>
          <p:cNvSpPr txBox="1"/>
          <p:nvPr/>
        </p:nvSpPr>
        <p:spPr>
          <a:xfrm>
            <a:off x="6290921" y="3232856"/>
            <a:ext cx="1441413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Engajamento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do time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Senso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de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pertencimento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7" name="Google Shape;1177;p80"/>
          <p:cNvSpPr/>
          <p:nvPr/>
        </p:nvSpPr>
        <p:spPr>
          <a:xfrm>
            <a:off x="3098013" y="4826883"/>
            <a:ext cx="2697480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pic>
        <p:nvPicPr>
          <p:cNvPr id="1178" name="Google Shape;1178;p80"/>
          <p:cNvPicPr preferRelativeResize="0"/>
          <p:nvPr/>
        </p:nvPicPr>
        <p:blipFill rotWithShape="1">
          <a:blip r:embed="rId3">
            <a:alphaModFix/>
          </a:blip>
          <a:srcRect l="31857" t="49040" r="31857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80"/>
          <p:cNvSpPr txBox="1"/>
          <p:nvPr/>
        </p:nvSpPr>
        <p:spPr>
          <a:xfrm>
            <a:off x="2599655" y="534546"/>
            <a:ext cx="3937992" cy="37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>
                <a:latin typeface="Tahoma"/>
                <a:ea typeface="Tahoma"/>
                <a:cs typeface="Tahoma"/>
                <a:sym typeface="Tahoma"/>
              </a:rPr>
              <a:t>Vantagens</a:t>
            </a:r>
            <a:endParaRPr sz="3537" b="1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" name="Google Shape;183;p6">
            <a:extLst>
              <a:ext uri="{FF2B5EF4-FFF2-40B4-BE49-F238E27FC236}">
                <a16:creationId xmlns:a16="http://schemas.microsoft.com/office/drawing/2014/main" id="{D47CCDBA-9304-4E62-BEC9-9C3238DE7805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Google Shape;1104;p77">
            <a:extLst>
              <a:ext uri="{FF2B5EF4-FFF2-40B4-BE49-F238E27FC236}">
                <a16:creationId xmlns:a16="http://schemas.microsoft.com/office/drawing/2014/main" id="{CEF83DAC-2896-4169-B126-E91A52E83989}"/>
              </a:ext>
            </a:extLst>
          </p:cNvPr>
          <p:cNvSpPr txBox="1"/>
          <p:nvPr/>
        </p:nvSpPr>
        <p:spPr>
          <a:xfrm>
            <a:off x="1411665" y="3232856"/>
            <a:ext cx="1462386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Aluguel</a:t>
            </a: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carro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Materiais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Equipamentos</a:t>
            </a:r>
            <a:endParaRPr lang="en-US"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Feira de testes</a:t>
            </a:r>
            <a:endParaRPr sz="900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" name="Google Shape;1127;p78">
            <a:extLst>
              <a:ext uri="{FF2B5EF4-FFF2-40B4-BE49-F238E27FC236}">
                <a16:creationId xmlns:a16="http://schemas.microsoft.com/office/drawing/2014/main" id="{AAC17069-3FC4-4C6C-B766-B49391667112}"/>
              </a:ext>
            </a:extLst>
          </p:cNvPr>
          <p:cNvSpPr txBox="1"/>
          <p:nvPr/>
        </p:nvSpPr>
        <p:spPr>
          <a:xfrm>
            <a:off x="3065883" y="3232862"/>
            <a:ext cx="1398598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Pesquisa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em</a:t>
            </a: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profundidade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Imersão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Google Shape;1151;p79">
            <a:extLst>
              <a:ext uri="{FF2B5EF4-FFF2-40B4-BE49-F238E27FC236}">
                <a16:creationId xmlns:a16="http://schemas.microsoft.com/office/drawing/2014/main" id="{142F1C7E-EF10-40AD-8261-3718308DA7BA}"/>
              </a:ext>
            </a:extLst>
          </p:cNvPr>
          <p:cNvSpPr txBox="1"/>
          <p:nvPr/>
        </p:nvSpPr>
        <p:spPr>
          <a:xfrm>
            <a:off x="4646508" y="3227212"/>
            <a:ext cx="146238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Validações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39928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Testes </a:t>
            </a:r>
            <a:r>
              <a:rPr lang="en-US" sz="900" dirty="0" err="1">
                <a:solidFill>
                  <a:srgbClr val="19323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piloto</a:t>
            </a:r>
            <a:endParaRPr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1DC02-23B6-4143-AF51-528D608C53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8C29F1-2340-49B4-BB91-9CF0567125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Google Shape;1177;p80">
            <a:extLst>
              <a:ext uri="{FF2B5EF4-FFF2-40B4-BE49-F238E27FC236}">
                <a16:creationId xmlns:a16="http://schemas.microsoft.com/office/drawing/2014/main" id="{9D193098-CB65-4079-9743-2406CC933E84}"/>
              </a:ext>
            </a:extLst>
          </p:cNvPr>
          <p:cNvSpPr/>
          <p:nvPr/>
        </p:nvSpPr>
        <p:spPr>
          <a:xfrm>
            <a:off x="3335628" y="4826883"/>
            <a:ext cx="2472744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5" name="Google Shape;1190;p81">
            <a:extLst>
              <a:ext uri="{FF2B5EF4-FFF2-40B4-BE49-F238E27FC236}">
                <a16:creationId xmlns:a16="http://schemas.microsoft.com/office/drawing/2014/main" id="{5E86EB90-5FDE-468C-98A6-3B030ED4A59B}"/>
              </a:ext>
            </a:extLst>
          </p:cNvPr>
          <p:cNvSpPr txBox="1"/>
          <p:nvPr/>
        </p:nvSpPr>
        <p:spPr>
          <a:xfrm>
            <a:off x="1812727" y="2356091"/>
            <a:ext cx="5518547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1972"/>
              </a:lnSpc>
              <a:buSzPts val="7200"/>
            </a:pPr>
            <a:r>
              <a:rPr lang="en-US" sz="6750" b="1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E HOJE?</a:t>
            </a:r>
            <a:endParaRPr sz="1406" dirty="0">
              <a:solidFill>
                <a:schemeClr val="tx1"/>
              </a:solidFill>
            </a:endParaRPr>
          </a:p>
        </p:txBody>
      </p:sp>
      <p:pic>
        <p:nvPicPr>
          <p:cNvPr id="7" name="Google Shape;507;p33">
            <a:extLst>
              <a:ext uri="{FF2B5EF4-FFF2-40B4-BE49-F238E27FC236}">
                <a16:creationId xmlns:a16="http://schemas.microsoft.com/office/drawing/2014/main" id="{99751F84-FD5E-40CF-8501-A2A4D8C2E90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000" b="24000"/>
          <a:stretch/>
        </p:blipFill>
        <p:spPr>
          <a:xfrm>
            <a:off x="8635008" y="4276969"/>
            <a:ext cx="1017984" cy="6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07;p33">
            <a:extLst>
              <a:ext uri="{FF2B5EF4-FFF2-40B4-BE49-F238E27FC236}">
                <a16:creationId xmlns:a16="http://schemas.microsoft.com/office/drawing/2014/main" id="{B048AF92-96C0-4726-886C-F5820F8473A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000" b="24000"/>
          <a:stretch/>
        </p:blipFill>
        <p:spPr>
          <a:xfrm>
            <a:off x="-375046" y="314758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83;p6">
            <a:extLst>
              <a:ext uri="{FF2B5EF4-FFF2-40B4-BE49-F238E27FC236}">
                <a16:creationId xmlns:a16="http://schemas.microsoft.com/office/drawing/2014/main" id="{43FCAFCB-D1CB-4674-A4FE-23218730743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767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78;p80">
            <a:extLst>
              <a:ext uri="{FF2B5EF4-FFF2-40B4-BE49-F238E27FC236}">
                <a16:creationId xmlns:a16="http://schemas.microsoft.com/office/drawing/2014/main" id="{7E036B9F-5732-4C6F-AC87-AA90CA5733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857" t="49040" r="31857" b="49040"/>
          <a:stretch/>
        </p:blipFill>
        <p:spPr>
          <a:xfrm>
            <a:off x="2239169" y="862226"/>
            <a:ext cx="4665660" cy="2464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79;p80">
            <a:extLst>
              <a:ext uri="{FF2B5EF4-FFF2-40B4-BE49-F238E27FC236}">
                <a16:creationId xmlns:a16="http://schemas.microsoft.com/office/drawing/2014/main" id="{2A611361-B669-4361-983A-93A1732B5D55}"/>
              </a:ext>
            </a:extLst>
          </p:cNvPr>
          <p:cNvSpPr txBox="1"/>
          <p:nvPr/>
        </p:nvSpPr>
        <p:spPr>
          <a:xfrm>
            <a:off x="2599655" y="534546"/>
            <a:ext cx="3937992" cy="37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82985"/>
              </a:lnSpc>
              <a:buSzPts val="5031"/>
            </a:pPr>
            <a:r>
              <a:rPr lang="en-US" sz="3537" b="1" dirty="0">
                <a:latin typeface="Tahoma"/>
                <a:ea typeface="Tahoma"/>
                <a:cs typeface="Tahoma"/>
                <a:sym typeface="Tahoma"/>
              </a:rPr>
              <a:t>EXPANSÃO</a:t>
            </a:r>
            <a:endParaRPr sz="3537" b="1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" name="Google Shape;1024;p72">
            <a:extLst>
              <a:ext uri="{FF2B5EF4-FFF2-40B4-BE49-F238E27FC236}">
                <a16:creationId xmlns:a16="http://schemas.microsoft.com/office/drawing/2014/main" id="{FF7F0C79-D22A-4C53-9924-12B12745A869}"/>
              </a:ext>
            </a:extLst>
          </p:cNvPr>
          <p:cNvSpPr txBox="1"/>
          <p:nvPr/>
        </p:nvSpPr>
        <p:spPr>
          <a:xfrm>
            <a:off x="1844580" y="3357787"/>
            <a:ext cx="1321311" cy="352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pt-BR" sz="844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Desenvolvimento do App</a:t>
            </a:r>
            <a:endParaRPr sz="773" dirty="0"/>
          </a:p>
          <a:p>
            <a:pPr algn="ctr">
              <a:lnSpc>
                <a:spcPct val="131000"/>
              </a:lnSpc>
              <a:buSzPts val="1600"/>
            </a:pPr>
            <a:endParaRPr sz="844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" name="Google Shape;1025;p72">
            <a:extLst>
              <a:ext uri="{FF2B5EF4-FFF2-40B4-BE49-F238E27FC236}">
                <a16:creationId xmlns:a16="http://schemas.microsoft.com/office/drawing/2014/main" id="{C173A7B0-4B25-4C4B-B92E-BC3B5A95A7DC}"/>
              </a:ext>
            </a:extLst>
          </p:cNvPr>
          <p:cNvSpPr txBox="1"/>
          <p:nvPr/>
        </p:nvSpPr>
        <p:spPr>
          <a:xfrm>
            <a:off x="1844580" y="3003603"/>
            <a:ext cx="1327006" cy="280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125" b="1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CONSTRUÇÃO</a:t>
            </a:r>
            <a:endParaRPr sz="1125" dirty="0"/>
          </a:p>
        </p:txBody>
      </p:sp>
      <p:sp>
        <p:nvSpPr>
          <p:cNvPr id="56" name="Google Shape;1024;p72">
            <a:extLst>
              <a:ext uri="{FF2B5EF4-FFF2-40B4-BE49-F238E27FC236}">
                <a16:creationId xmlns:a16="http://schemas.microsoft.com/office/drawing/2014/main" id="{ADC00C6C-D260-4B6B-8F84-1258CC3ABDD5}"/>
              </a:ext>
            </a:extLst>
          </p:cNvPr>
          <p:cNvSpPr txBox="1"/>
          <p:nvPr/>
        </p:nvSpPr>
        <p:spPr>
          <a:xfrm>
            <a:off x="3246178" y="3360265"/>
            <a:ext cx="1321311" cy="363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pt-BR" sz="844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App disponível para colaboradores</a:t>
            </a:r>
            <a:endParaRPr sz="773" dirty="0"/>
          </a:p>
        </p:txBody>
      </p:sp>
      <p:sp>
        <p:nvSpPr>
          <p:cNvPr id="57" name="Google Shape;1025;p72">
            <a:extLst>
              <a:ext uri="{FF2B5EF4-FFF2-40B4-BE49-F238E27FC236}">
                <a16:creationId xmlns:a16="http://schemas.microsoft.com/office/drawing/2014/main" id="{5027C9A1-6B46-4B02-A5FD-B604EDCFF203}"/>
              </a:ext>
            </a:extLst>
          </p:cNvPr>
          <p:cNvSpPr txBox="1"/>
          <p:nvPr/>
        </p:nvSpPr>
        <p:spPr>
          <a:xfrm>
            <a:off x="3246178" y="3003604"/>
            <a:ext cx="1327006" cy="280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125" b="1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ALFA</a:t>
            </a:r>
            <a:endParaRPr sz="1125" dirty="0"/>
          </a:p>
        </p:txBody>
      </p:sp>
      <p:sp>
        <p:nvSpPr>
          <p:cNvPr id="59" name="Google Shape;1024;p72">
            <a:extLst>
              <a:ext uri="{FF2B5EF4-FFF2-40B4-BE49-F238E27FC236}">
                <a16:creationId xmlns:a16="http://schemas.microsoft.com/office/drawing/2014/main" id="{F42FABF5-6EBA-4CD5-A513-017469B9A0C5}"/>
              </a:ext>
            </a:extLst>
          </p:cNvPr>
          <p:cNvSpPr txBox="1"/>
          <p:nvPr/>
        </p:nvSpPr>
        <p:spPr>
          <a:xfrm>
            <a:off x="4654960" y="3370637"/>
            <a:ext cx="1321311" cy="54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pt-BR" sz="844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App disponível para associados de 5 Cooperativas</a:t>
            </a:r>
            <a:endParaRPr sz="773" dirty="0"/>
          </a:p>
        </p:txBody>
      </p:sp>
      <p:sp>
        <p:nvSpPr>
          <p:cNvPr id="60" name="Google Shape;1025;p72">
            <a:extLst>
              <a:ext uri="{FF2B5EF4-FFF2-40B4-BE49-F238E27FC236}">
                <a16:creationId xmlns:a16="http://schemas.microsoft.com/office/drawing/2014/main" id="{17A2EAE8-362B-4380-84BF-783A816A00D6}"/>
              </a:ext>
            </a:extLst>
          </p:cNvPr>
          <p:cNvSpPr txBox="1"/>
          <p:nvPr/>
        </p:nvSpPr>
        <p:spPr>
          <a:xfrm>
            <a:off x="4697137" y="3003604"/>
            <a:ext cx="1327006" cy="280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2000"/>
              </a:lnSpc>
              <a:buSzPts val="2100"/>
            </a:pPr>
            <a:r>
              <a:rPr lang="en-US" sz="1125" b="1" u="sng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BETA</a:t>
            </a:r>
            <a:endParaRPr sz="1125" u="sng" dirty="0"/>
          </a:p>
        </p:txBody>
      </p:sp>
      <p:sp>
        <p:nvSpPr>
          <p:cNvPr id="62" name="Google Shape;1024;p72">
            <a:extLst>
              <a:ext uri="{FF2B5EF4-FFF2-40B4-BE49-F238E27FC236}">
                <a16:creationId xmlns:a16="http://schemas.microsoft.com/office/drawing/2014/main" id="{52858ADE-9FDF-45E7-82B3-A0E98E5E5890}"/>
              </a:ext>
            </a:extLst>
          </p:cNvPr>
          <p:cNvSpPr txBox="1"/>
          <p:nvPr/>
        </p:nvSpPr>
        <p:spPr>
          <a:xfrm>
            <a:off x="6276259" y="3419661"/>
            <a:ext cx="1321311" cy="33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endParaRPr sz="773" dirty="0"/>
          </a:p>
          <a:p>
            <a:pPr algn="ctr">
              <a:lnSpc>
                <a:spcPct val="131000"/>
              </a:lnSpc>
              <a:buSzPts val="1600"/>
            </a:pPr>
            <a:endParaRPr sz="844" dirty="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3" name="Google Shape;1025;p72">
            <a:extLst>
              <a:ext uri="{FF2B5EF4-FFF2-40B4-BE49-F238E27FC236}">
                <a16:creationId xmlns:a16="http://schemas.microsoft.com/office/drawing/2014/main" id="{F97A1F90-1998-427D-830F-AA6CC74DA7A6}"/>
              </a:ext>
            </a:extLst>
          </p:cNvPr>
          <p:cNvSpPr txBox="1"/>
          <p:nvPr/>
        </p:nvSpPr>
        <p:spPr>
          <a:xfrm>
            <a:off x="5819704" y="3028836"/>
            <a:ext cx="195990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2100"/>
            </a:pPr>
            <a:r>
              <a:rPr lang="en-US" sz="1125" b="1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TERRITÓRIO</a:t>
            </a:r>
          </a:p>
          <a:p>
            <a:pPr algn="ctr">
              <a:buSzPts val="2100"/>
            </a:pPr>
            <a:r>
              <a:rPr lang="en-US" sz="1125" b="1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NACIONAL</a:t>
            </a:r>
            <a:endParaRPr sz="1125" dirty="0"/>
          </a:p>
        </p:txBody>
      </p:sp>
      <p:sp>
        <p:nvSpPr>
          <p:cNvPr id="64" name="Google Shape;1024;p72">
            <a:extLst>
              <a:ext uri="{FF2B5EF4-FFF2-40B4-BE49-F238E27FC236}">
                <a16:creationId xmlns:a16="http://schemas.microsoft.com/office/drawing/2014/main" id="{CED90755-BE74-4695-BD3F-D21ACEF462E8}"/>
              </a:ext>
            </a:extLst>
          </p:cNvPr>
          <p:cNvSpPr txBox="1"/>
          <p:nvPr/>
        </p:nvSpPr>
        <p:spPr>
          <a:xfrm>
            <a:off x="6217281" y="3415866"/>
            <a:ext cx="1321311" cy="363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37"/>
              </a:lnSpc>
              <a:buSzPts val="1600"/>
            </a:pPr>
            <a:r>
              <a:rPr lang="pt-BR" sz="844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App disponível para todas / 116 cooperativas</a:t>
            </a:r>
            <a:endParaRPr sz="773" dirty="0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D7500292-3289-4652-8389-8C25D928E185}"/>
              </a:ext>
            </a:extLst>
          </p:cNvPr>
          <p:cNvSpPr/>
          <p:nvPr/>
        </p:nvSpPr>
        <p:spPr>
          <a:xfrm>
            <a:off x="2094183" y="2024947"/>
            <a:ext cx="835308" cy="835308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/>
          </a:p>
        </p:txBody>
      </p:sp>
      <p:pic>
        <p:nvPicPr>
          <p:cNvPr id="73" name="Gráfico 72" descr="Ferramentas de mineração">
            <a:extLst>
              <a:ext uri="{FF2B5EF4-FFF2-40B4-BE49-F238E27FC236}">
                <a16:creationId xmlns:a16="http://schemas.microsoft.com/office/drawing/2014/main" id="{5FE15D16-061D-43FD-BC79-631FF8C3F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7399" y="2169700"/>
            <a:ext cx="548890" cy="548890"/>
          </a:xfrm>
          <a:prstGeom prst="rect">
            <a:avLst/>
          </a:prstGeom>
        </p:spPr>
      </p:pic>
      <p:sp>
        <p:nvSpPr>
          <p:cNvPr id="69" name="Elipse 68">
            <a:extLst>
              <a:ext uri="{FF2B5EF4-FFF2-40B4-BE49-F238E27FC236}">
                <a16:creationId xmlns:a16="http://schemas.microsoft.com/office/drawing/2014/main" id="{CDBF74D1-4209-404C-A2DB-A7ACDF866910}"/>
              </a:ext>
            </a:extLst>
          </p:cNvPr>
          <p:cNvSpPr/>
          <p:nvPr/>
        </p:nvSpPr>
        <p:spPr>
          <a:xfrm>
            <a:off x="3518585" y="2024947"/>
            <a:ext cx="835308" cy="835308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/>
          </a:p>
        </p:txBody>
      </p:sp>
      <p:pic>
        <p:nvPicPr>
          <p:cNvPr id="75" name="Gráfico 74" descr="Sucesso do grupo">
            <a:extLst>
              <a:ext uri="{FF2B5EF4-FFF2-40B4-BE49-F238E27FC236}">
                <a16:creationId xmlns:a16="http://schemas.microsoft.com/office/drawing/2014/main" id="{9FC13BFE-9B58-4DD5-9437-4FCCCB83E8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3647" y="2154598"/>
            <a:ext cx="605187" cy="605187"/>
          </a:xfrm>
          <a:prstGeom prst="rect">
            <a:avLst/>
          </a:prstGeom>
        </p:spPr>
      </p:pic>
      <p:sp>
        <p:nvSpPr>
          <p:cNvPr id="70" name="Elipse 69">
            <a:extLst>
              <a:ext uri="{FF2B5EF4-FFF2-40B4-BE49-F238E27FC236}">
                <a16:creationId xmlns:a16="http://schemas.microsoft.com/office/drawing/2014/main" id="{C1E2C384-38BA-452C-8B91-C4FEAF1835EE}"/>
              </a:ext>
            </a:extLst>
          </p:cNvPr>
          <p:cNvSpPr/>
          <p:nvPr/>
        </p:nvSpPr>
        <p:spPr>
          <a:xfrm>
            <a:off x="4942986" y="2024947"/>
            <a:ext cx="835308" cy="835308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 dirty="0"/>
          </a:p>
        </p:txBody>
      </p:sp>
      <p:pic>
        <p:nvPicPr>
          <p:cNvPr id="77" name="Gráfico 76" descr="Banco">
            <a:extLst>
              <a:ext uri="{FF2B5EF4-FFF2-40B4-BE49-F238E27FC236}">
                <a16:creationId xmlns:a16="http://schemas.microsoft.com/office/drawing/2014/main" id="{0DB8F173-2464-43ED-B309-33FE0C874D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79165" y="2140015"/>
            <a:ext cx="562963" cy="562963"/>
          </a:xfrm>
          <a:prstGeom prst="rect">
            <a:avLst/>
          </a:prstGeom>
        </p:spPr>
      </p:pic>
      <p:sp>
        <p:nvSpPr>
          <p:cNvPr id="71" name="Elipse 70">
            <a:extLst>
              <a:ext uri="{FF2B5EF4-FFF2-40B4-BE49-F238E27FC236}">
                <a16:creationId xmlns:a16="http://schemas.microsoft.com/office/drawing/2014/main" id="{DC2719A7-5BC1-4854-89C8-046DCB7C047F}"/>
              </a:ext>
            </a:extLst>
          </p:cNvPr>
          <p:cNvSpPr/>
          <p:nvPr/>
        </p:nvSpPr>
        <p:spPr>
          <a:xfrm>
            <a:off x="6367386" y="2024947"/>
            <a:ext cx="835308" cy="835308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/>
          </a:p>
        </p:txBody>
      </p:sp>
      <p:pic>
        <p:nvPicPr>
          <p:cNvPr id="79" name="Gráfico 78" descr="Conexões">
            <a:extLst>
              <a:ext uri="{FF2B5EF4-FFF2-40B4-BE49-F238E27FC236}">
                <a16:creationId xmlns:a16="http://schemas.microsoft.com/office/drawing/2014/main" id="{0D50EA06-3ED1-440F-B300-4581BAED1E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37507" y="2095066"/>
            <a:ext cx="724289" cy="72428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2E30A2C-5795-4C54-B2A1-BFC2F42332BB}"/>
              </a:ext>
            </a:extLst>
          </p:cNvPr>
          <p:cNvSpPr/>
          <p:nvPr/>
        </p:nvSpPr>
        <p:spPr>
          <a:xfrm>
            <a:off x="3361239" y="4633696"/>
            <a:ext cx="2587442" cy="545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/>
          </a:p>
        </p:txBody>
      </p:sp>
      <p:sp>
        <p:nvSpPr>
          <p:cNvPr id="23" name="Google Shape;183;p6">
            <a:extLst>
              <a:ext uri="{FF2B5EF4-FFF2-40B4-BE49-F238E27FC236}">
                <a16:creationId xmlns:a16="http://schemas.microsoft.com/office/drawing/2014/main" id="{0E1AAB9C-AC9E-4426-9210-AA0438C2436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041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" name="Google Shape;1188;p81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-396258" y="3398112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81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7206446" y="146011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81"/>
          <p:cNvSpPr txBox="1"/>
          <p:nvPr/>
        </p:nvSpPr>
        <p:spPr>
          <a:xfrm>
            <a:off x="1812727" y="2356084"/>
            <a:ext cx="5518547" cy="560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71972"/>
              </a:lnSpc>
              <a:buSzPts val="7200"/>
            </a:pPr>
            <a:r>
              <a:rPr lang="en-US" sz="5062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APRENDIZADOS</a:t>
            </a:r>
            <a:endParaRPr sz="692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82"/>
          <p:cNvGrpSpPr/>
          <p:nvPr/>
        </p:nvGrpSpPr>
        <p:grpSpPr>
          <a:xfrm>
            <a:off x="1819424" y="1297415"/>
            <a:ext cx="5505152" cy="2701075"/>
            <a:chOff x="0" y="200025"/>
            <a:chExt cx="10439400" cy="5122034"/>
          </a:xfrm>
        </p:grpSpPr>
        <p:sp>
          <p:nvSpPr>
            <p:cNvPr id="1200" name="Google Shape;1200;p82"/>
            <p:cNvSpPr txBox="1"/>
            <p:nvPr/>
          </p:nvSpPr>
          <p:spPr>
            <a:xfrm>
              <a:off x="0" y="2111336"/>
              <a:ext cx="10439400" cy="3210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63333"/>
                </a:lnSpc>
                <a:buSzPts val="3200"/>
              </a:pPr>
              <a:r>
                <a:rPr lang="en-US" sz="225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REFERÊNCIAS SÃO IMPORTANTES, COLOCAR NA PRÁTICA É FUNDAMENTAL!</a:t>
              </a:r>
              <a:endParaRPr sz="844"/>
            </a:p>
          </p:txBody>
        </p:sp>
        <p:sp>
          <p:nvSpPr>
            <p:cNvPr id="1201" name="Google Shape;1201;p82"/>
            <p:cNvSpPr txBox="1"/>
            <p:nvPr/>
          </p:nvSpPr>
          <p:spPr>
            <a:xfrm>
              <a:off x="3593305" y="200025"/>
              <a:ext cx="3252789" cy="21337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buSzPts val="10400"/>
              </a:pPr>
              <a:r>
                <a:rPr lang="en-US" sz="7312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1</a:t>
              </a:r>
              <a:endParaRPr sz="692"/>
            </a:p>
          </p:txBody>
        </p:sp>
      </p:grpSp>
      <p:pic>
        <p:nvPicPr>
          <p:cNvPr id="1203" name="Google Shape;1203;p82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8609653" y="3784669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82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565596" y="-58704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0B91B858-8DF9-4164-A900-4E269E247930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Google Shape;1213;p83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-214036" y="3322886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83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6632018" y="-58704"/>
            <a:ext cx="792514" cy="1174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5" name="Google Shape;1215;p83"/>
          <p:cNvGrpSpPr/>
          <p:nvPr/>
        </p:nvGrpSpPr>
        <p:grpSpPr>
          <a:xfrm>
            <a:off x="1819424" y="1324791"/>
            <a:ext cx="5505152" cy="2657451"/>
            <a:chOff x="0" y="200025"/>
            <a:chExt cx="10439400" cy="5039314"/>
          </a:xfrm>
        </p:grpSpPr>
        <p:sp>
          <p:nvSpPr>
            <p:cNvPr id="1216" name="Google Shape;1216;p83"/>
            <p:cNvSpPr txBox="1"/>
            <p:nvPr/>
          </p:nvSpPr>
          <p:spPr>
            <a:xfrm>
              <a:off x="0" y="2028614"/>
              <a:ext cx="10439400" cy="3210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63333"/>
                </a:lnSpc>
                <a:buSzPts val="3200"/>
              </a:pPr>
              <a:r>
                <a:rPr lang="en-US" sz="225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NINGUÉM FAZ NADA SOZINHO. COMPARTILHE, APRENDA E MUDE SE PRECISAR!</a:t>
              </a:r>
              <a:endParaRPr sz="844"/>
            </a:p>
          </p:txBody>
        </p:sp>
        <p:sp>
          <p:nvSpPr>
            <p:cNvPr id="1217" name="Google Shape;1217;p83"/>
            <p:cNvSpPr txBox="1"/>
            <p:nvPr/>
          </p:nvSpPr>
          <p:spPr>
            <a:xfrm>
              <a:off x="3593305" y="200025"/>
              <a:ext cx="3252789" cy="2133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buSzPts val="10400"/>
              </a:pPr>
              <a:r>
                <a:rPr lang="en-US" sz="7312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2</a:t>
              </a:r>
              <a:endParaRPr sz="692"/>
            </a:p>
          </p:txBody>
        </p:sp>
      </p:grp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21EDED87-FA2F-44C3-ABE0-13D69EB705C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7" name="Google Shape;1227;p84"/>
          <p:cNvGrpSpPr/>
          <p:nvPr/>
        </p:nvGrpSpPr>
        <p:grpSpPr>
          <a:xfrm>
            <a:off x="1819424" y="1525217"/>
            <a:ext cx="5505152" cy="2093065"/>
            <a:chOff x="0" y="200025"/>
            <a:chExt cx="10439400" cy="3969074"/>
          </a:xfrm>
        </p:grpSpPr>
        <p:sp>
          <p:nvSpPr>
            <p:cNvPr id="1228" name="Google Shape;1228;p84"/>
            <p:cNvSpPr txBox="1"/>
            <p:nvPr/>
          </p:nvSpPr>
          <p:spPr>
            <a:xfrm>
              <a:off x="0" y="2028613"/>
              <a:ext cx="10439400" cy="2140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63333"/>
                </a:lnSpc>
                <a:buSzPts val="3200"/>
              </a:pPr>
              <a:r>
                <a:rPr lang="en-US" sz="2250" b="1" dirty="0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SE FOR PRA ERRAR, ERRE RÁPIDO E BARATO.</a:t>
              </a:r>
              <a:endParaRPr sz="844" dirty="0"/>
            </a:p>
          </p:txBody>
        </p:sp>
        <p:sp>
          <p:nvSpPr>
            <p:cNvPr id="1229" name="Google Shape;1229;p84"/>
            <p:cNvSpPr txBox="1"/>
            <p:nvPr/>
          </p:nvSpPr>
          <p:spPr>
            <a:xfrm>
              <a:off x="3593305" y="200025"/>
              <a:ext cx="3252789" cy="2133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buSzPts val="10400"/>
              </a:pPr>
              <a:r>
                <a:rPr lang="en-US" sz="7312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3</a:t>
              </a:r>
              <a:endParaRPr sz="692"/>
            </a:p>
          </p:txBody>
        </p:sp>
      </p:grp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FE0484E0-F6F3-4E74-ADEC-4EFAE0AFDE72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oogle Shape;1258;p86">
            <a:extLst>
              <a:ext uri="{FF2B5EF4-FFF2-40B4-BE49-F238E27FC236}">
                <a16:creationId xmlns:a16="http://schemas.microsoft.com/office/drawing/2014/main" id="{6142E5C3-38B7-4E31-9D00-D899399C95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8747742" y="3922859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59;p86">
            <a:extLst>
              <a:ext uri="{FF2B5EF4-FFF2-40B4-BE49-F238E27FC236}">
                <a16:creationId xmlns:a16="http://schemas.microsoft.com/office/drawing/2014/main" id="{42658712-D05E-40EC-9028-3DBBAC751F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565596" y="73437"/>
            <a:ext cx="792514" cy="117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3" name="Google Shape;1243;p85"/>
          <p:cNvGrpSpPr/>
          <p:nvPr/>
        </p:nvGrpSpPr>
        <p:grpSpPr>
          <a:xfrm>
            <a:off x="1819424" y="1128525"/>
            <a:ext cx="5505152" cy="2758479"/>
            <a:chOff x="0" y="130198"/>
            <a:chExt cx="10439400" cy="5230890"/>
          </a:xfrm>
        </p:grpSpPr>
        <p:sp>
          <p:nvSpPr>
            <p:cNvPr id="1244" name="Google Shape;1244;p85"/>
            <p:cNvSpPr txBox="1"/>
            <p:nvPr/>
          </p:nvSpPr>
          <p:spPr>
            <a:xfrm>
              <a:off x="0" y="2150365"/>
              <a:ext cx="10439400" cy="3210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63333"/>
                </a:lnSpc>
                <a:buSzPts val="3200"/>
              </a:pPr>
              <a:r>
                <a:rPr lang="en-US" sz="225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USUÁRIOS SÃO A MELHOR FONTE DE CONHECIMENTO, PARE DE TENTAR ADIVINHAR E FALE COM ELES.</a:t>
              </a:r>
              <a:endParaRPr sz="844"/>
            </a:p>
          </p:txBody>
        </p:sp>
        <p:sp>
          <p:nvSpPr>
            <p:cNvPr id="1245" name="Google Shape;1245;p85"/>
            <p:cNvSpPr txBox="1"/>
            <p:nvPr/>
          </p:nvSpPr>
          <p:spPr>
            <a:xfrm>
              <a:off x="3593305" y="130198"/>
              <a:ext cx="3252789" cy="2133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buSzPts val="10400"/>
              </a:pPr>
              <a:r>
                <a:rPr lang="en-US" sz="7312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4</a:t>
              </a:r>
              <a:endParaRPr sz="692"/>
            </a:p>
          </p:txBody>
        </p:sp>
      </p:grp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F4A5B019-0216-48B8-B963-0FFA234C95CE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oogle Shape;1213;p83">
            <a:extLst>
              <a:ext uri="{FF2B5EF4-FFF2-40B4-BE49-F238E27FC236}">
                <a16:creationId xmlns:a16="http://schemas.microsoft.com/office/drawing/2014/main" id="{E896506C-0FBC-4F04-9261-57520636F4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-214036" y="3322886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14;p83">
            <a:extLst>
              <a:ext uri="{FF2B5EF4-FFF2-40B4-BE49-F238E27FC236}">
                <a16:creationId xmlns:a16="http://schemas.microsoft.com/office/drawing/2014/main" id="{7B5597BA-5C98-4A71-AC55-A43877EFCA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6632018" y="-58704"/>
            <a:ext cx="792514" cy="117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86"/>
          <p:cNvSpPr txBox="1"/>
          <p:nvPr/>
        </p:nvSpPr>
        <p:spPr>
          <a:xfrm>
            <a:off x="1819424" y="2368297"/>
            <a:ext cx="5505152" cy="1128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3333"/>
              </a:lnSpc>
              <a:buSzPts val="3200"/>
            </a:pPr>
            <a:r>
              <a:rPr lang="en-US" sz="225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COMECE!</a:t>
            </a:r>
          </a:p>
          <a:p>
            <a:pPr algn="ctr">
              <a:lnSpc>
                <a:spcPct val="163333"/>
              </a:lnSpc>
              <a:buSzPts val="3200"/>
            </a:pPr>
            <a:r>
              <a:rPr lang="en-US" sz="225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FEITO É MELHOR QUE PERFEITO.</a:t>
            </a:r>
            <a:endParaRPr sz="844" dirty="0"/>
          </a:p>
        </p:txBody>
      </p:sp>
      <p:sp>
        <p:nvSpPr>
          <p:cNvPr id="1257" name="Google Shape;1257;p86"/>
          <p:cNvSpPr txBox="1"/>
          <p:nvPr/>
        </p:nvSpPr>
        <p:spPr>
          <a:xfrm>
            <a:off x="3714331" y="1243053"/>
            <a:ext cx="1715338" cy="112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SzPts val="10400"/>
            </a:pPr>
            <a:r>
              <a:rPr lang="en-US" sz="7312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 sz="692"/>
          </a:p>
        </p:txBody>
      </p:sp>
      <p:pic>
        <p:nvPicPr>
          <p:cNvPr id="1258" name="Google Shape;1258;p86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-861306">
            <a:off x="8747742" y="3922859"/>
            <a:ext cx="792514" cy="1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86"/>
          <p:cNvPicPr preferRelativeResize="0"/>
          <p:nvPr/>
        </p:nvPicPr>
        <p:blipFill rotWithShape="1">
          <a:blip r:embed="rId3">
            <a:alphaModFix/>
          </a:blip>
          <a:srcRect l="46918" t="49543" r="46918" b="49543"/>
          <a:stretch/>
        </p:blipFill>
        <p:spPr>
          <a:xfrm rot="3043392">
            <a:off x="565596" y="73437"/>
            <a:ext cx="792514" cy="1174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FB6B8400-EC2E-43F0-B81F-FD576D18A984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86"/>
          <p:cNvSpPr txBox="1"/>
          <p:nvPr/>
        </p:nvSpPr>
        <p:spPr>
          <a:xfrm>
            <a:off x="1258153" y="4836703"/>
            <a:ext cx="1081688" cy="17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266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@</a:t>
            </a:r>
            <a:r>
              <a:rPr lang="en-US" sz="1266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isaserpa</a:t>
            </a:r>
            <a:endParaRPr sz="1266" dirty="0"/>
          </a:p>
        </p:txBody>
      </p:sp>
      <p:pic>
        <p:nvPicPr>
          <p:cNvPr id="4100" name="Picture 4" descr="Resultado de imagem para sheryl sandberg">
            <a:extLst>
              <a:ext uri="{FF2B5EF4-FFF2-40B4-BE49-F238E27FC236}">
                <a16:creationId xmlns:a16="http://schemas.microsoft.com/office/drawing/2014/main" id="{D02A901A-9687-4488-98FB-A56F3CF9C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4" r="26259"/>
          <a:stretch/>
        </p:blipFill>
        <p:spPr bwMode="auto">
          <a:xfrm>
            <a:off x="1143007" y="0"/>
            <a:ext cx="683469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EFC9BEF-E7E4-494C-BEBD-61E91745C9F4}"/>
              </a:ext>
            </a:extLst>
          </p:cNvPr>
          <p:cNvSpPr txBox="1"/>
          <p:nvPr/>
        </p:nvSpPr>
        <p:spPr>
          <a:xfrm>
            <a:off x="285750" y="596594"/>
            <a:ext cx="5345781" cy="2026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SzPts val="1400"/>
              <a:defRPr/>
            </a:pPr>
            <a:r>
              <a:rPr lang="pt-BR" sz="22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“Tentar fazer tudo e esperar que tudo seja feito da maneira certa é uma receita para a decepção. A perfeição é o inimigo.</a:t>
            </a:r>
            <a:endParaRPr lang="en-US" sz="22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  <a:p>
            <a:pPr lvl="0">
              <a:buSzPts val="1400"/>
              <a:defRPr/>
            </a:pPr>
            <a:endParaRPr lang="en-US" sz="1969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  <a:p>
            <a:pPr lvl="0" algn="ctr">
              <a:buSzPts val="1400"/>
            </a:pPr>
            <a:r>
              <a:rPr lang="pt-BR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Sheryl</a:t>
            </a:r>
            <a:r>
              <a:rPr lang="pt-B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Sandberg</a:t>
            </a:r>
            <a:r>
              <a:rPr lang="pt-B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Chief</a:t>
            </a:r>
            <a:r>
              <a:rPr lang="pt-BR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Operating</a:t>
            </a:r>
            <a:r>
              <a:rPr lang="pt-BR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Officer no Facebook)</a:t>
            </a:r>
            <a:endParaRPr lang="pt-BR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937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4;p1">
            <a:extLst>
              <a:ext uri="{FF2B5EF4-FFF2-40B4-BE49-F238E27FC236}">
                <a16:creationId xmlns:a16="http://schemas.microsoft.com/office/drawing/2014/main" id="{E0CE976B-FB4F-41F7-8895-9AAB5C5539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9319" t="46933" r="29319" b="46933"/>
          <a:stretch/>
        </p:blipFill>
        <p:spPr>
          <a:xfrm>
            <a:off x="1956869" y="2852382"/>
            <a:ext cx="5230259" cy="1621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70;p87">
            <a:extLst>
              <a:ext uri="{FF2B5EF4-FFF2-40B4-BE49-F238E27FC236}">
                <a16:creationId xmlns:a16="http://schemas.microsoft.com/office/drawing/2014/main" id="{C6BABAA6-2076-4FDB-8DB8-D7C224005A2D}"/>
              </a:ext>
            </a:extLst>
          </p:cNvPr>
          <p:cNvSpPr txBox="1"/>
          <p:nvPr/>
        </p:nvSpPr>
        <p:spPr>
          <a:xfrm>
            <a:off x="1571625" y="1936961"/>
            <a:ext cx="6000749" cy="126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275"/>
              </a:lnSpc>
              <a:buSzPts val="8000"/>
            </a:pPr>
            <a:r>
              <a:rPr lang="en-US" sz="6600" b="1" i="1" dirty="0" err="1">
                <a:latin typeface="Verdana"/>
                <a:ea typeface="Verdana"/>
                <a:cs typeface="Verdana"/>
                <a:sym typeface="Verdana"/>
              </a:rPr>
              <a:t>Obrigada</a:t>
            </a:r>
            <a:r>
              <a:rPr lang="en-US" sz="6600" b="1" i="1" dirty="0">
                <a:latin typeface="Verdana"/>
                <a:ea typeface="Verdana"/>
                <a:cs typeface="Verdana"/>
                <a:sym typeface="Verdana"/>
              </a:rPr>
              <a:t>!</a:t>
            </a:r>
            <a:endParaRPr sz="66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D88FF3C-8ACB-4418-9BE3-3232745A2902}"/>
              </a:ext>
            </a:extLst>
          </p:cNvPr>
          <p:cNvSpPr/>
          <p:nvPr/>
        </p:nvSpPr>
        <p:spPr>
          <a:xfrm>
            <a:off x="3303951" y="4543490"/>
            <a:ext cx="2587442" cy="545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2"/>
          </a:p>
        </p:txBody>
      </p:sp>
    </p:spTree>
    <p:extLst>
      <p:ext uri="{BB962C8B-B14F-4D97-AF65-F5344CB8AC3E}">
        <p14:creationId xmlns:p14="http://schemas.microsoft.com/office/powerpoint/2010/main" val="5796680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87"/>
          <p:cNvSpPr/>
          <p:nvPr/>
        </p:nvSpPr>
        <p:spPr>
          <a:xfrm>
            <a:off x="3357970" y="4927759"/>
            <a:ext cx="2426192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272" name="Google Shape;1272;p87"/>
          <p:cNvSpPr txBox="1"/>
          <p:nvPr/>
        </p:nvSpPr>
        <p:spPr>
          <a:xfrm>
            <a:off x="1624659" y="4401486"/>
            <a:ext cx="1597219" cy="33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2006"/>
              </a:lnSpc>
              <a:buSzPts val="1729"/>
            </a:pPr>
            <a:r>
              <a:rPr lang="en-US" sz="1266" b="1" dirty="0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@</a:t>
            </a:r>
            <a:r>
              <a:rPr lang="en-US" sz="1266" b="1" dirty="0" err="1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ioliveiraserpa</a:t>
            </a:r>
            <a:endParaRPr sz="1266" b="1" dirty="0"/>
          </a:p>
        </p:txBody>
      </p:sp>
      <p:sp>
        <p:nvSpPr>
          <p:cNvPr id="1273" name="Google Shape;1273;p87"/>
          <p:cNvSpPr txBox="1"/>
          <p:nvPr/>
        </p:nvSpPr>
        <p:spPr>
          <a:xfrm>
            <a:off x="6289699" y="3959463"/>
            <a:ext cx="1597219" cy="33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2006"/>
              </a:lnSpc>
              <a:buSzPts val="1729"/>
            </a:pPr>
            <a:r>
              <a:rPr lang="en-US" sz="1266" b="1" dirty="0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@</a:t>
            </a:r>
            <a:r>
              <a:rPr lang="en-US" sz="1266" b="1" dirty="0" err="1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isaserpa</a:t>
            </a:r>
            <a:endParaRPr sz="1266" b="1" dirty="0"/>
          </a:p>
        </p:txBody>
      </p:sp>
      <p:sp>
        <p:nvSpPr>
          <p:cNvPr id="1274" name="Google Shape;1274;p87"/>
          <p:cNvSpPr txBox="1"/>
          <p:nvPr/>
        </p:nvSpPr>
        <p:spPr>
          <a:xfrm>
            <a:off x="6289699" y="4469726"/>
            <a:ext cx="3501563" cy="33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2006"/>
              </a:lnSpc>
              <a:buSzPts val="1729"/>
            </a:pPr>
            <a:r>
              <a:rPr lang="en-US" sz="1266" b="1" dirty="0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ioliveiraserpa@gmail.com</a:t>
            </a:r>
            <a:endParaRPr sz="1266" b="1" dirty="0"/>
          </a:p>
        </p:txBody>
      </p:sp>
      <p:pic>
        <p:nvPicPr>
          <p:cNvPr id="1277" name="Google Shape;1277;p87"/>
          <p:cNvPicPr preferRelativeResize="0"/>
          <p:nvPr/>
        </p:nvPicPr>
        <p:blipFill rotWithShape="1">
          <a:blip r:embed="rId3">
            <a:alphaModFix/>
          </a:blip>
          <a:srcRect l="1" r="-12853" b="50000"/>
          <a:stretch/>
        </p:blipFill>
        <p:spPr>
          <a:xfrm>
            <a:off x="1095594" y="3845733"/>
            <a:ext cx="529065" cy="9811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70;p87">
            <a:extLst>
              <a:ext uri="{FF2B5EF4-FFF2-40B4-BE49-F238E27FC236}">
                <a16:creationId xmlns:a16="http://schemas.microsoft.com/office/drawing/2014/main" id="{FA60F489-9A7E-46AF-AF71-4CC4024B0DA1}"/>
              </a:ext>
            </a:extLst>
          </p:cNvPr>
          <p:cNvSpPr txBox="1"/>
          <p:nvPr/>
        </p:nvSpPr>
        <p:spPr>
          <a:xfrm>
            <a:off x="1059870" y="316618"/>
            <a:ext cx="7022392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275"/>
              </a:lnSpc>
              <a:buSzPts val="8000"/>
            </a:pPr>
            <a:r>
              <a:rPr lang="en-US" sz="2800" b="1" dirty="0">
                <a:latin typeface="Verdana"/>
                <a:ea typeface="Verdana"/>
                <a:cs typeface="Verdana"/>
                <a:sym typeface="Verdana"/>
              </a:rPr>
              <a:t>Me </a:t>
            </a:r>
            <a:r>
              <a:rPr lang="en-US" sz="2800" b="1" dirty="0" err="1">
                <a:latin typeface="Verdana"/>
                <a:ea typeface="Verdana"/>
                <a:cs typeface="Verdana"/>
                <a:sym typeface="Verdana"/>
              </a:rPr>
              <a:t>conte</a:t>
            </a:r>
            <a:r>
              <a:rPr lang="en-US" sz="2800" b="1" dirty="0">
                <a:latin typeface="Verdana"/>
                <a:ea typeface="Verdana"/>
                <a:cs typeface="Verdana"/>
                <a:sym typeface="Verdana"/>
              </a:rPr>
              <a:t> o que </a:t>
            </a:r>
            <a:r>
              <a:rPr lang="en-US" sz="2800" b="1" dirty="0" err="1">
                <a:latin typeface="Verdana"/>
                <a:ea typeface="Verdana"/>
                <a:cs typeface="Verdana"/>
                <a:sym typeface="Verdana"/>
              </a:rPr>
              <a:t>você</a:t>
            </a:r>
            <a:r>
              <a:rPr lang="en-US" sz="2800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 err="1">
                <a:latin typeface="Verdana"/>
                <a:ea typeface="Verdana"/>
                <a:cs typeface="Verdana"/>
                <a:sym typeface="Verdana"/>
              </a:rPr>
              <a:t>achou</a:t>
            </a:r>
            <a:r>
              <a:rPr lang="en-US" sz="2800" b="1" dirty="0">
                <a:latin typeface="Verdana"/>
                <a:ea typeface="Verdana"/>
                <a:cs typeface="Verdana"/>
                <a:sym typeface="Verdana"/>
              </a:rPr>
              <a:t>.</a:t>
            </a:r>
            <a:r>
              <a:rPr lang="en-US" sz="2800" b="1" dirty="0">
                <a:latin typeface="Verdana"/>
                <a:ea typeface="Verdana"/>
                <a:cs typeface="Verdana"/>
                <a:sym typeface="Wingdings" panose="05000000000000000000" pitchFamily="2" charset="2"/>
              </a:rPr>
              <a:t> </a:t>
            </a:r>
            <a:endParaRPr sz="2800" dirty="0"/>
          </a:p>
        </p:txBody>
      </p:sp>
      <p:pic>
        <p:nvPicPr>
          <p:cNvPr id="14" name="Google Shape;1277;p87">
            <a:extLst>
              <a:ext uri="{FF2B5EF4-FFF2-40B4-BE49-F238E27FC236}">
                <a16:creationId xmlns:a16="http://schemas.microsoft.com/office/drawing/2014/main" id="{FCF772A9-34E2-4F78-944E-2949FCAFEF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13131" t="50000" r="-1"/>
          <a:stretch/>
        </p:blipFill>
        <p:spPr>
          <a:xfrm>
            <a:off x="5570317" y="3845733"/>
            <a:ext cx="530369" cy="98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preto, interior, quebra-cabeça, texto&#10;&#10;Descrição gerada com alta confiança">
            <a:extLst>
              <a:ext uri="{FF2B5EF4-FFF2-40B4-BE49-F238E27FC236}">
                <a16:creationId xmlns:a16="http://schemas.microsoft.com/office/drawing/2014/main" id="{ECE45F2F-5AA7-49F4-A2DA-FCE25E8E9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482" y="1018553"/>
            <a:ext cx="2717037" cy="2717037"/>
          </a:xfrm>
          <a:prstGeom prst="rect">
            <a:avLst/>
          </a:prstGeom>
        </p:spPr>
      </p:pic>
      <p:sp>
        <p:nvSpPr>
          <p:cNvPr id="15" name="Google Shape;1273;p87">
            <a:extLst>
              <a:ext uri="{FF2B5EF4-FFF2-40B4-BE49-F238E27FC236}">
                <a16:creationId xmlns:a16="http://schemas.microsoft.com/office/drawing/2014/main" id="{995A4B7A-7911-44F2-894F-FCDA6D271990}"/>
              </a:ext>
            </a:extLst>
          </p:cNvPr>
          <p:cNvSpPr txBox="1"/>
          <p:nvPr/>
        </p:nvSpPr>
        <p:spPr>
          <a:xfrm>
            <a:off x="1650417" y="3858612"/>
            <a:ext cx="1597219" cy="33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2006"/>
              </a:lnSpc>
              <a:buSzPts val="1729"/>
            </a:pPr>
            <a:r>
              <a:rPr lang="en-US" sz="1266" b="1" dirty="0">
                <a:solidFill>
                  <a:srgbClr val="363633"/>
                </a:solidFill>
                <a:latin typeface="Montserrat"/>
                <a:ea typeface="Montserrat"/>
                <a:cs typeface="Montserrat"/>
                <a:sym typeface="Montserrat"/>
              </a:rPr>
              <a:t>Isadora Serpa</a:t>
            </a:r>
            <a:endParaRPr sz="1266" b="1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88"/>
          <p:cNvSpPr txBox="1"/>
          <p:nvPr/>
        </p:nvSpPr>
        <p:spPr>
          <a:xfrm>
            <a:off x="634008" y="372316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972"/>
              </a:lnSpc>
              <a:buSzPts val="3600"/>
            </a:pPr>
            <a:r>
              <a:rPr lang="en-US" sz="2531" b="1" dirty="0" err="1">
                <a:latin typeface="Tahoma"/>
                <a:ea typeface="Tahoma"/>
                <a:cs typeface="Tahoma"/>
                <a:sym typeface="Tahoma"/>
              </a:rPr>
              <a:t>Referências</a:t>
            </a:r>
            <a:endParaRPr sz="2531" b="1" dirty="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87" name="Google Shape;1287;p88" descr="Resultado de imagem para lean start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6354" y="1576004"/>
            <a:ext cx="932925" cy="141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88" descr="Resultado de imagem para inspir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9130" y="1576003"/>
            <a:ext cx="933502" cy="141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88" descr="Resultado de imagem para sprint book"/>
          <p:cNvPicPr preferRelativeResize="0"/>
          <p:nvPr/>
        </p:nvPicPr>
        <p:blipFill rotWithShape="1">
          <a:blip r:embed="rId5">
            <a:alphaModFix/>
          </a:blip>
          <a:srcRect l="8392" r="10615"/>
          <a:stretch/>
        </p:blipFill>
        <p:spPr>
          <a:xfrm>
            <a:off x="3912472" y="1576003"/>
            <a:ext cx="1044440" cy="141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88" descr="Resultado de imagem para lean inceptio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56759" y="1593196"/>
            <a:ext cx="978626" cy="1410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p88"/>
          <p:cNvSpPr txBox="1"/>
          <p:nvPr/>
        </p:nvSpPr>
        <p:spPr>
          <a:xfrm>
            <a:off x="1646359" y="3174219"/>
            <a:ext cx="932925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 dirty="0" err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Método</a:t>
            </a: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 Lean Startup</a:t>
            </a: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MVP’s</a:t>
            </a:r>
            <a:endParaRPr sz="900" dirty="0"/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Looping de feedback</a:t>
            </a:r>
          </a:p>
          <a:p>
            <a:pPr algn="ctr">
              <a:lnSpc>
                <a:spcPct val="140000"/>
              </a:lnSpc>
              <a:buSzPts val="1400"/>
            </a:pPr>
            <a:r>
              <a:rPr lang="en-US" sz="900" dirty="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Cases</a:t>
            </a:r>
            <a:endParaRPr sz="900" dirty="0"/>
          </a:p>
        </p:txBody>
      </p:sp>
      <p:sp>
        <p:nvSpPr>
          <p:cNvPr id="1292" name="Google Shape;1292;p88"/>
          <p:cNvSpPr txBox="1"/>
          <p:nvPr/>
        </p:nvSpPr>
        <p:spPr>
          <a:xfrm>
            <a:off x="2779130" y="3202589"/>
            <a:ext cx="933502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Dia a dia de uma pessoa Product Manager</a:t>
            </a:r>
            <a:endParaRPr sz="900"/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Dilemas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Insights</a:t>
            </a:r>
            <a:endParaRPr sz="900"/>
          </a:p>
        </p:txBody>
      </p:sp>
      <p:sp>
        <p:nvSpPr>
          <p:cNvPr id="1293" name="Google Shape;1293;p88"/>
          <p:cNvSpPr txBox="1"/>
          <p:nvPr/>
        </p:nvSpPr>
        <p:spPr>
          <a:xfrm>
            <a:off x="3912479" y="3202593"/>
            <a:ext cx="932925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Focado na técnica do Design Sprint</a:t>
            </a:r>
            <a:endParaRPr sz="900"/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Dicas e o como fazer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4" name="Google Shape;1294;p88"/>
          <p:cNvSpPr txBox="1"/>
          <p:nvPr/>
        </p:nvSpPr>
        <p:spPr>
          <a:xfrm>
            <a:off x="5156766" y="3219511"/>
            <a:ext cx="932925" cy="1357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Focado na Lean Inception</a:t>
            </a:r>
            <a:endParaRPr sz="900"/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Dicas </a:t>
            </a:r>
            <a:endParaRPr sz="900"/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Técnicas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Cronograma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Materiais necessários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95" name="Google Shape;1295;p88" descr="Resultado de imagem para sheryl sandberg livro"/>
          <p:cNvPicPr preferRelativeResize="0"/>
          <p:nvPr/>
        </p:nvPicPr>
        <p:blipFill rotWithShape="1">
          <a:blip r:embed="rId7">
            <a:alphaModFix/>
          </a:blip>
          <a:srcRect l="15167" r="15871"/>
          <a:stretch/>
        </p:blipFill>
        <p:spPr>
          <a:xfrm>
            <a:off x="6335239" y="1575998"/>
            <a:ext cx="984280" cy="1427316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88"/>
          <p:cNvSpPr txBox="1"/>
          <p:nvPr/>
        </p:nvSpPr>
        <p:spPr>
          <a:xfrm>
            <a:off x="6360916" y="3219506"/>
            <a:ext cx="932925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Feminismo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Liderança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lnSpc>
                <a:spcPct val="140000"/>
              </a:lnSpc>
              <a:buSzPts val="1400"/>
            </a:pPr>
            <a:r>
              <a:rPr lang="en-US" sz="900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Como inspirar pessoas</a:t>
            </a:r>
            <a:endParaRPr sz="900">
              <a:solidFill>
                <a:srgbClr val="19323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97" name="Google Shape;1297;p88"/>
          <p:cNvPicPr preferRelativeResize="0"/>
          <p:nvPr/>
        </p:nvPicPr>
        <p:blipFill rotWithShape="1">
          <a:blip r:embed="rId8">
            <a:alphaModFix/>
          </a:blip>
          <a:srcRect t="16000" b="24000"/>
          <a:stretch/>
        </p:blipFill>
        <p:spPr>
          <a:xfrm>
            <a:off x="-403221" y="25085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88"/>
          <p:cNvSpPr txBox="1"/>
          <p:nvPr/>
        </p:nvSpPr>
        <p:spPr>
          <a:xfrm>
            <a:off x="1651998" y="1110388"/>
            <a:ext cx="2553713" cy="21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8000"/>
              </a:lnSpc>
              <a:buSzPts val="2000"/>
            </a:pPr>
            <a:r>
              <a:rPr lang="en-US" sz="1406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Livros:</a:t>
            </a:r>
            <a:endParaRPr sz="692"/>
          </a:p>
        </p:txBody>
      </p:sp>
      <p:sp>
        <p:nvSpPr>
          <p:cNvPr id="1299" name="Google Shape;1299;p88"/>
          <p:cNvSpPr/>
          <p:nvPr/>
        </p:nvSpPr>
        <p:spPr>
          <a:xfrm>
            <a:off x="3273135" y="4826883"/>
            <a:ext cx="2553713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17" name="Google Shape;183;p6">
            <a:extLst>
              <a:ext uri="{FF2B5EF4-FFF2-40B4-BE49-F238E27FC236}">
                <a16:creationId xmlns:a16="http://schemas.microsoft.com/office/drawing/2014/main" id="{60D8B8BF-8B32-4EFD-B07D-24F4ED52E62D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89"/>
          <p:cNvSpPr txBox="1"/>
          <p:nvPr/>
        </p:nvSpPr>
        <p:spPr>
          <a:xfrm>
            <a:off x="768095" y="330353"/>
            <a:ext cx="3937992" cy="4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972"/>
              </a:lnSpc>
              <a:buSzPts val="3600"/>
            </a:pPr>
            <a:r>
              <a:rPr lang="en-US" sz="2531" b="1">
                <a:latin typeface="Tahoma"/>
                <a:ea typeface="Tahoma"/>
                <a:cs typeface="Tahoma"/>
                <a:sym typeface="Tahoma"/>
              </a:rPr>
              <a:t>Referências</a:t>
            </a:r>
            <a:endParaRPr sz="2531" b="1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309" name="Google Shape;1309;p89"/>
          <p:cNvPicPr preferRelativeResize="0"/>
          <p:nvPr/>
        </p:nvPicPr>
        <p:blipFill rotWithShape="1">
          <a:blip r:embed="rId3">
            <a:alphaModFix/>
          </a:blip>
          <a:srcRect t="16000" b="24000"/>
          <a:stretch/>
        </p:blipFill>
        <p:spPr>
          <a:xfrm>
            <a:off x="-307688" y="214312"/>
            <a:ext cx="1017984" cy="6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89"/>
          <p:cNvSpPr txBox="1"/>
          <p:nvPr/>
        </p:nvSpPr>
        <p:spPr>
          <a:xfrm>
            <a:off x="801850" y="1164980"/>
            <a:ext cx="2553713" cy="21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8000"/>
              </a:lnSpc>
              <a:buSzPts val="2000"/>
            </a:pPr>
            <a:r>
              <a:rPr lang="en-US" sz="1406" b="1">
                <a:solidFill>
                  <a:srgbClr val="19323C"/>
                </a:solidFill>
                <a:latin typeface="Tahoma"/>
                <a:ea typeface="Tahoma"/>
                <a:cs typeface="Tahoma"/>
                <a:sym typeface="Tahoma"/>
              </a:rPr>
              <a:t>Sites:</a:t>
            </a:r>
            <a:endParaRPr sz="692"/>
          </a:p>
        </p:txBody>
      </p:sp>
      <p:sp>
        <p:nvSpPr>
          <p:cNvPr id="1311" name="Google Shape;1311;p89"/>
          <p:cNvSpPr txBox="1"/>
          <p:nvPr/>
        </p:nvSpPr>
        <p:spPr>
          <a:xfrm>
            <a:off x="815941" y="1563490"/>
            <a:ext cx="5585625" cy="2423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4"/>
              </a:rPr>
              <a:t>https://www.caroli.org/</a:t>
            </a:r>
            <a:r>
              <a:rPr lang="en-US" sz="1125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5"/>
              </a:rPr>
              <a:t>https://designsprintkit.withgoogle.com/introduction/overview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6"/>
              </a:rPr>
              <a:t>https://uxdesign.cc/</a:t>
            </a:r>
            <a:r>
              <a:rPr lang="en-US" sz="1125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7"/>
              </a:rPr>
              <a:t>https://hackernoon.com/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8"/>
              </a:rPr>
              <a:t>https://www.mindtheproduct.com/2017/07/enter-matrix-lean-prioritisation/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9"/>
              </a:rPr>
              <a:t>https://www.experienceux.co.uk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00901" indent="-200901">
              <a:lnSpc>
                <a:spcPct val="200000"/>
              </a:lnSpc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125" dirty="0">
                <a:solidFill>
                  <a:schemeClr val="dk1"/>
                </a:solidFill>
                <a:uFill>
                  <a:noFill/>
                </a:uFill>
                <a:latin typeface="Tahoma"/>
                <a:ea typeface="Tahoma"/>
                <a:cs typeface="Tahoma"/>
                <a:sym typeface="Tahoma"/>
                <a:hlinkClick r:id="rId10"/>
              </a:rPr>
              <a:t>https://brasil.uxdesign.cc</a:t>
            </a:r>
            <a:endParaRPr sz="1125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2" name="Google Shape;1312;p89"/>
          <p:cNvSpPr/>
          <p:nvPr/>
        </p:nvSpPr>
        <p:spPr>
          <a:xfrm>
            <a:off x="3117273" y="4826883"/>
            <a:ext cx="2919845" cy="3166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4283" tIns="64283" rIns="64283" bIns="64283" anchor="ctr" anchorCtr="0">
            <a:noAutofit/>
          </a:bodyPr>
          <a:lstStyle/>
          <a:p>
            <a:endParaRPr sz="692"/>
          </a:p>
        </p:txBody>
      </p:sp>
      <p:sp>
        <p:nvSpPr>
          <p:cNvPr id="8" name="Google Shape;183;p6">
            <a:extLst>
              <a:ext uri="{FF2B5EF4-FFF2-40B4-BE49-F238E27FC236}">
                <a16:creationId xmlns:a16="http://schemas.microsoft.com/office/drawing/2014/main" id="{FFE9FD60-0C28-4426-BFC3-0FCF4A5E9E7C}"/>
              </a:ext>
            </a:extLst>
          </p:cNvPr>
          <p:cNvSpPr txBox="1"/>
          <p:nvPr/>
        </p:nvSpPr>
        <p:spPr>
          <a:xfrm>
            <a:off x="330147" y="4733202"/>
            <a:ext cx="1081586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8000"/>
              </a:lnSpc>
              <a:buSzPts val="1400"/>
            </a:pP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@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isaserpa</a:t>
            </a:r>
            <a:endParaRPr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1928</Words>
  <Application>Microsoft Office PowerPoint</Application>
  <PresentationFormat>Apresentação na tela (16:9)</PresentationFormat>
  <Paragraphs>610</Paragraphs>
  <Slides>90</Slides>
  <Notes>88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90</vt:i4>
      </vt:variant>
    </vt:vector>
  </HeadingPairs>
  <TitlesOfParts>
    <vt:vector size="99" baseType="lpstr">
      <vt:lpstr>Arial</vt:lpstr>
      <vt:lpstr>Arimo</vt:lpstr>
      <vt:lpstr>Calibri</vt:lpstr>
      <vt:lpstr>Montserrat</vt:lpstr>
      <vt:lpstr>Montserrat Light</vt:lpstr>
      <vt:lpstr>Tahoma</vt:lpstr>
      <vt:lpstr>Verdana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começamos?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Isadora Oliveira Serpa</dc:creator>
  <cp:lastModifiedBy>Isadora Oliveira Serpa</cp:lastModifiedBy>
  <cp:revision>51</cp:revision>
  <dcterms:created xsi:type="dcterms:W3CDTF">2006-08-16T00:00:00Z</dcterms:created>
  <dcterms:modified xsi:type="dcterms:W3CDTF">2019-06-13T14:52:17Z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deea41-824f-4c3c-afd5-7afdfc16eee8_Enabled">
    <vt:lpwstr>True</vt:lpwstr>
  </property>
  <property fmtid="{D5CDD505-2E9C-101B-9397-08002B2CF9AE}" pid="3" name="MSIP_Label_99deea41-824f-4c3c-afd5-7afdfc16eee8_SiteId">
    <vt:lpwstr>3223964c-6e1f-48ba-b705-423351281a8c</vt:lpwstr>
  </property>
  <property fmtid="{D5CDD505-2E9C-101B-9397-08002B2CF9AE}" pid="4" name="MSIP_Label_99deea41-824f-4c3c-afd5-7afdfc16eee8_Owner">
    <vt:lpwstr>isadora_serpa@sicredi.com.br</vt:lpwstr>
  </property>
  <property fmtid="{D5CDD505-2E9C-101B-9397-08002B2CF9AE}" pid="5" name="MSIP_Label_99deea41-824f-4c3c-afd5-7afdfc16eee8_SetDate">
    <vt:lpwstr>2019-05-08T21:50:54.5733356Z</vt:lpwstr>
  </property>
  <property fmtid="{D5CDD505-2E9C-101B-9397-08002B2CF9AE}" pid="6" name="MSIP_Label_99deea41-824f-4c3c-afd5-7afdfc16eee8_Name">
    <vt:lpwstr>Uso Interno</vt:lpwstr>
  </property>
  <property fmtid="{D5CDD505-2E9C-101B-9397-08002B2CF9AE}" pid="7" name="MSIP_Label_99deea41-824f-4c3c-afd5-7afdfc16eee8_Application">
    <vt:lpwstr>Microsoft Azure Information Protection</vt:lpwstr>
  </property>
  <property fmtid="{D5CDD505-2E9C-101B-9397-08002B2CF9AE}" pid="8" name="MSIP_Label_99deea41-824f-4c3c-afd5-7afdfc16eee8_Extended_MSFT_Method">
    <vt:lpwstr>Automatic</vt:lpwstr>
  </property>
  <property fmtid="{D5CDD505-2E9C-101B-9397-08002B2CF9AE}" pid="9" name="Sensitivity">
    <vt:lpwstr>Uso Interno</vt:lpwstr>
  </property>
</Properties>
</file>